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83" r:id="rId4"/>
    <p:sldId id="258" r:id="rId5"/>
    <p:sldId id="259" r:id="rId6"/>
    <p:sldId id="260" r:id="rId7"/>
    <p:sldId id="261" r:id="rId8"/>
    <p:sldId id="262" r:id="rId9"/>
    <p:sldId id="264" r:id="rId10"/>
    <p:sldId id="265" r:id="rId11"/>
    <p:sldId id="266" r:id="rId12"/>
    <p:sldId id="269" r:id="rId13"/>
    <p:sldId id="270" r:id="rId14"/>
    <p:sldId id="278" r:id="rId15"/>
    <p:sldId id="277" r:id="rId16"/>
    <p:sldId id="267" r:id="rId17"/>
    <p:sldId id="275" r:id="rId18"/>
    <p:sldId id="280" r:id="rId19"/>
    <p:sldId id="287" r:id="rId20"/>
    <p:sldId id="281" r:id="rId21"/>
    <p:sldId id="282" r:id="rId22"/>
    <p:sldId id="285" r:id="rId23"/>
    <p:sldId id="286" r:id="rId24"/>
    <p:sldId id="289" r:id="rId25"/>
    <p:sldId id="290" r:id="rId26"/>
    <p:sldId id="291" r:id="rId27"/>
    <p:sldId id="292" r:id="rId28"/>
    <p:sldId id="293" r:id="rId29"/>
    <p:sldId id="294" r:id="rId30"/>
    <p:sldId id="288" r:id="rId31"/>
    <p:sldId id="296" r:id="rId32"/>
    <p:sldId id="297" r:id="rId33"/>
    <p:sldId id="298" r:id="rId34"/>
    <p:sldId id="295" r:id="rId3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正文" id="{D317CF96-141F-6146-9FC4-764C9F31020C}">
          <p14:sldIdLst>
            <p14:sldId id="256"/>
            <p14:sldId id="257"/>
            <p14:sldId id="283"/>
            <p14:sldId id="258"/>
            <p14:sldId id="259"/>
            <p14:sldId id="260"/>
            <p14:sldId id="261"/>
            <p14:sldId id="262"/>
            <p14:sldId id="264"/>
            <p14:sldId id="265"/>
            <p14:sldId id="266"/>
            <p14:sldId id="269"/>
            <p14:sldId id="270"/>
            <p14:sldId id="278"/>
            <p14:sldId id="277"/>
            <p14:sldId id="267"/>
            <p14:sldId id="275"/>
          </p14:sldIdLst>
        </p14:section>
        <p14:section name="附录 WA" id="{377CAE20-4B07-5B4D-8CEE-BD9B3B71E921}">
          <p14:sldIdLst>
            <p14:sldId id="280"/>
            <p14:sldId id="287"/>
            <p14:sldId id="281"/>
            <p14:sldId id="282"/>
            <p14:sldId id="285"/>
            <p14:sldId id="286"/>
          </p14:sldIdLst>
        </p14:section>
        <p14:section name="KA" id="{53610175-9F98-4C09-BB37-13AF136C80ED}">
          <p14:sldIdLst>
            <p14:sldId id="289"/>
          </p14:sldIdLst>
        </p14:section>
        <p14:section name="edX" id="{8ADF57C4-C77A-45A0-9C15-769876B77BD2}">
          <p14:sldIdLst>
            <p14:sldId id="290"/>
            <p14:sldId id="291"/>
            <p14:sldId id="292"/>
          </p14:sldIdLst>
        </p14:section>
        <p14:section name="KS" id="{F9B53A2B-531A-48FE-AE34-6782D1A0B8D6}">
          <p14:sldIdLst>
            <p14:sldId id="293"/>
            <p14:sldId id="294"/>
          </p14:sldIdLst>
        </p14:section>
        <p14:section name="C" id="{D3EF4318-71E9-4C78-8DD9-9F778460AA61}">
          <p14:sldIdLst>
            <p14:sldId id="288"/>
            <p14:sldId id="296"/>
            <p14:sldId id="297"/>
            <p14:sldId id="298"/>
          </p14:sldIdLst>
        </p14:section>
        <p14:section name="TUVA" id="{827C5513-C761-449D-8FFA-554D1F79EDF3}">
          <p14:sldIdLst>
            <p14:sldId id="2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64" autoAdjust="0"/>
  </p:normalViewPr>
  <p:slideViewPr>
    <p:cSldViewPr snapToGrid="0" snapToObjects="1">
      <p:cViewPr varScale="1">
        <p:scale>
          <a:sx n="86" d="100"/>
          <a:sy n="86" d="100"/>
        </p:scale>
        <p:origin x="-84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5CB71-B8DD-684C-9C51-67497D4779F8}" type="datetimeFigureOut">
              <a:rPr kumimoji="1" lang="zh-CN" altLang="en-US" smtClean="0"/>
              <a:t>2012/9/11</a:t>
            </a:fld>
            <a:endParaRPr kumimoji="1"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BD4540-E3FF-B049-BA52-A42D1389DE41}" type="slidenum">
              <a:rPr kumimoji="1" lang="zh-CN" altLang="en-US" smtClean="0"/>
              <a:t>‹#›</a:t>
            </a:fld>
            <a:endParaRPr kumimoji="1" lang="zh-CN" altLang="en-US"/>
          </a:p>
        </p:txBody>
      </p:sp>
    </p:spTree>
    <p:extLst>
      <p:ext uri="{BB962C8B-B14F-4D97-AF65-F5344CB8AC3E}">
        <p14:creationId xmlns:p14="http://schemas.microsoft.com/office/powerpoint/2010/main" val="27751523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各位老师结合自己的本行谈谈哪些课堂形式和教学活动会用到这些工具</a:t>
            </a:r>
            <a:endParaRPr kumimoji="1" lang="zh-CN" altLang="en-US" dirty="0"/>
          </a:p>
        </p:txBody>
      </p:sp>
      <p:sp>
        <p:nvSpPr>
          <p:cNvPr id="4" name="Slide Number Placeholder 3"/>
          <p:cNvSpPr>
            <a:spLocks noGrp="1"/>
          </p:cNvSpPr>
          <p:nvPr>
            <p:ph type="sldNum" sz="quarter" idx="10"/>
          </p:nvPr>
        </p:nvSpPr>
        <p:spPr/>
        <p:txBody>
          <a:bodyPr/>
          <a:lstStyle/>
          <a:p>
            <a:fld id="{9FBD4540-E3FF-B049-BA52-A42D1389DE41}" type="slidenum">
              <a:rPr kumimoji="1" lang="zh-CN" altLang="en-US" smtClean="0"/>
              <a:t>7</a:t>
            </a:fld>
            <a:endParaRPr kumimoji="1" lang="zh-CN" altLang="en-US"/>
          </a:p>
        </p:txBody>
      </p:sp>
    </p:spTree>
    <p:extLst>
      <p:ext uri="{BB962C8B-B14F-4D97-AF65-F5344CB8AC3E}">
        <p14:creationId xmlns:p14="http://schemas.microsoft.com/office/powerpoint/2010/main" val="256782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9FBD4540-E3FF-B049-BA52-A42D1389DE41}" type="slidenum">
              <a:rPr kumimoji="1" lang="zh-CN" altLang="en-US" smtClean="0"/>
              <a:t>8</a:t>
            </a:fld>
            <a:endParaRPr kumimoji="1" lang="zh-CN" altLang="en-US"/>
          </a:p>
        </p:txBody>
      </p:sp>
    </p:spTree>
    <p:extLst>
      <p:ext uri="{BB962C8B-B14F-4D97-AF65-F5344CB8AC3E}">
        <p14:creationId xmlns:p14="http://schemas.microsoft.com/office/powerpoint/2010/main" val="1722490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kumimoji="1" lang="en-US" altLang="zh-CN" smtClean="0"/>
              <a:t>Click to edit Master title style</a:t>
            </a:r>
            <a:endParaRPr kumimoji="1"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zh-CN" smtClean="0"/>
              <a:t>Click to edit Master subtitle style</a:t>
            </a:r>
            <a:endParaRPr kumimoji="1" lang="zh-CN" altLang="en-US"/>
          </a:p>
        </p:txBody>
      </p:sp>
      <p:sp>
        <p:nvSpPr>
          <p:cNvPr id="4" name="Date Placeholder 3"/>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3417567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Vertical Text Placeholder 2"/>
          <p:cNvSpPr>
            <a:spLocks noGrp="1"/>
          </p:cNvSpPr>
          <p:nvPr>
            <p:ph type="body" orient="vert" idx="1"/>
          </p:nvPr>
        </p:nvSpPr>
        <p:spPr/>
        <p:txBody>
          <a:bodyPr vert="eaVert"/>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429432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1" lang="en-US" altLang="zh-CN" smtClean="0"/>
              <a:t>Click to edit Master title style</a:t>
            </a:r>
            <a:endParaRPr kumimoji="1"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228183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Content Placeholder 2"/>
          <p:cNvSpPr>
            <a:spLocks noGrp="1"/>
          </p:cNvSpPr>
          <p:nvPr>
            <p:ph idx="1"/>
          </p:nvPr>
        </p:nvSpPr>
        <p:spPr/>
        <p:txBody>
          <a:body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282688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kumimoji="1" lang="en-US" altLang="zh-CN" smtClean="0"/>
              <a:t>Click to edit Master title style</a:t>
            </a:r>
            <a:endParaRPr kumimoji="1"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zh-CN" smtClean="0"/>
              <a:t>Click to edit Master text styles</a:t>
            </a:r>
          </a:p>
        </p:txBody>
      </p:sp>
      <p:sp>
        <p:nvSpPr>
          <p:cNvPr id="4" name="Date Placeholder 3"/>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423591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5" name="Date Placeholder 4"/>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192700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1" lang="en-US" altLang="zh-CN" smtClean="0"/>
              <a:t>Click to edit Master title style</a:t>
            </a:r>
            <a:endParaRPr kumimoji="1"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7" name="Date Placeholder 6"/>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385892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mtClean="0"/>
              <a:t>Click to edit Master title style</a:t>
            </a:r>
            <a:endParaRPr kumimoji="1" lang="zh-CN" altLang="en-US"/>
          </a:p>
        </p:txBody>
      </p:sp>
      <p:sp>
        <p:nvSpPr>
          <p:cNvPr id="3" name="Date Placeholder 2"/>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792500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1326085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kumimoji="1" lang="en-US" altLang="zh-CN" smtClean="0"/>
              <a:t>Click to edit Master title style</a:t>
            </a:r>
            <a:endParaRPr kumimoji="1"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p>
        </p:txBody>
      </p:sp>
      <p:sp>
        <p:nvSpPr>
          <p:cNvPr id="5" name="Date Placeholder 4"/>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129184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kumimoji="1" lang="en-US" altLang="zh-CN" smtClean="0"/>
              <a:t>Click to edit Master title style</a:t>
            </a:r>
            <a:endParaRPr kumimoji="1"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CN" smtClean="0"/>
              <a:t>Click to edit Master text styles</a:t>
            </a:r>
          </a:p>
        </p:txBody>
      </p:sp>
      <p:sp>
        <p:nvSpPr>
          <p:cNvPr id="5" name="Date Placeholder 4"/>
          <p:cNvSpPr>
            <a:spLocks noGrp="1"/>
          </p:cNvSpPr>
          <p:nvPr>
            <p:ph type="dt" sz="half" idx="10"/>
          </p:nvPr>
        </p:nvSpPr>
        <p:spPr/>
        <p:txBody>
          <a:bodyPr/>
          <a:lstStyle/>
          <a:p>
            <a:fld id="{9364954B-B216-3B4B-BE77-826D89654F21}" type="datetimeFigureOut">
              <a:rPr kumimoji="1" lang="zh-CN" altLang="en-US" smtClean="0"/>
              <a:t>2012/9/11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582963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en-US" altLang="zh-CN" smtClean="0"/>
              <a:t>Click to edit Master title style</a:t>
            </a:r>
            <a:endParaRPr kumimoji="1" lang="zh-CN"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4954B-B216-3B4B-BE77-826D89654F21}" type="datetimeFigureOut">
              <a:rPr kumimoji="1" lang="zh-CN" altLang="en-US" smtClean="0"/>
              <a:t>2012/9/11</a:t>
            </a:fld>
            <a:endParaRPr kumimoji="1"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CECD2-5B55-394B-83D0-479F5948AE41}" type="slidenum">
              <a:rPr kumimoji="1" lang="zh-CN" altLang="en-US" smtClean="0"/>
              <a:t>‹#›</a:t>
            </a:fld>
            <a:endParaRPr kumimoji="1" lang="zh-CN" altLang="en-US"/>
          </a:p>
        </p:txBody>
      </p:sp>
    </p:spTree>
    <p:extLst>
      <p:ext uri="{BB962C8B-B14F-4D97-AF65-F5344CB8AC3E}">
        <p14:creationId xmlns:p14="http://schemas.microsoft.com/office/powerpoint/2010/main" val="513724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slide" Target="slide2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hyperlink" Target="&#35270;&#39057;&#32032;&#26448;/._1%20-%201%20-%201.1%20Introduction%20(327).mp4"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35270;&#39057;&#32032;&#26448;/2012&#22799;MEM&#65293;&#24635;&#32467;.mov" TargetMode="External"/><Relationship Id="rId2" Type="http://schemas.openxmlformats.org/officeDocument/2006/relationships/hyperlink" Target="&#35270;&#39057;&#32032;&#26448;/&#35270;&#39057;&#36830;&#32447;&#29992;&#25143;&#35843;&#30740;1.mp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jpe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7.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35270;&#39057;&#32032;&#26448;/&#25140;&#183;&#32599;&#20234;_%20&#21333;&#35789;&#30340;&#35806;&#29983;%20-%20Deb%20Roy%20(2011)%20(video).mp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24.xml"/><Relationship Id="rId7" Type="http://schemas.openxmlformats.org/officeDocument/2006/relationships/hyperlink" Target="&#35270;&#39057;&#32032;&#26448;/._KA-Exercise%20Software%20on%20Khan%20Academy.mp4"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35270;&#39057;&#32032;&#26448;/._KA-Content%20Map%20of%20Khan%20Academy.mp4" TargetMode="External"/><Relationship Id="rId4" Type="http://schemas.openxmlformats.org/officeDocument/2006/relationships/slide" Target="slide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zh-CN" altLang="en-US" dirty="0" smtClean="0"/>
              <a:t>（跨学科青年教师研讨会）</a:t>
            </a:r>
            <a:endParaRPr kumimoji="1" lang="zh-CN" altLang="en-US" dirty="0"/>
          </a:p>
        </p:txBody>
      </p:sp>
      <p:sp>
        <p:nvSpPr>
          <p:cNvPr id="3" name="Subtitle 2"/>
          <p:cNvSpPr>
            <a:spLocks noGrp="1"/>
          </p:cNvSpPr>
          <p:nvPr>
            <p:ph type="subTitle" idx="1"/>
          </p:nvPr>
        </p:nvSpPr>
        <p:spPr/>
        <p:txBody>
          <a:bodyPr/>
          <a:lstStyle/>
          <a:p>
            <a:r>
              <a:rPr kumimoji="1" lang="zh-CN" altLang="en-US" dirty="0" smtClean="0">
                <a:solidFill>
                  <a:schemeClr val="tx1"/>
                </a:solidFill>
              </a:rPr>
              <a:t>（</a:t>
            </a:r>
            <a:r>
              <a:rPr kumimoji="1" lang="en-US" altLang="zh-CN" dirty="0" smtClean="0">
                <a:solidFill>
                  <a:schemeClr val="tx1"/>
                </a:solidFill>
              </a:rPr>
              <a:t>Intro DV</a:t>
            </a:r>
            <a:r>
              <a:rPr kumimoji="1" lang="zh-CN" altLang="en-US" dirty="0" smtClean="0">
                <a:solidFill>
                  <a:schemeClr val="tx1"/>
                </a:solidFill>
              </a:rPr>
              <a:t>）</a:t>
            </a:r>
            <a:endParaRPr kumimoji="1" lang="zh-CN" altLang="en-US" dirty="0">
              <a:solidFill>
                <a:schemeClr val="tx1"/>
              </a:solidFill>
            </a:endParaRPr>
          </a:p>
        </p:txBody>
      </p:sp>
    </p:spTree>
    <p:extLst>
      <p:ext uri="{BB962C8B-B14F-4D97-AF65-F5344CB8AC3E}">
        <p14:creationId xmlns:p14="http://schemas.microsoft.com/office/powerpoint/2010/main" val="2143245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走出校园觅资源</a:t>
            </a:r>
            <a:endParaRPr lang="en-GB" dirty="0"/>
          </a:p>
        </p:txBody>
      </p:sp>
      <p:sp>
        <p:nvSpPr>
          <p:cNvPr id="3" name="Content Placeholder 2"/>
          <p:cNvSpPr>
            <a:spLocks noGrp="1"/>
          </p:cNvSpPr>
          <p:nvPr>
            <p:ph idx="1"/>
          </p:nvPr>
        </p:nvSpPr>
        <p:spPr/>
        <p:txBody>
          <a:bodyPr>
            <a:normAutofit fontScale="85000" lnSpcReduction="10000"/>
          </a:bodyPr>
          <a:lstStyle/>
          <a:p>
            <a:r>
              <a:rPr lang="zh-CN" altLang="en-US" dirty="0" smtClean="0"/>
              <a:t>学习管理系统（</a:t>
            </a:r>
            <a:r>
              <a:rPr lang="en-US" altLang="zh-CN" dirty="0" smtClean="0"/>
              <a:t>LMS</a:t>
            </a:r>
            <a:r>
              <a:rPr lang="zh-CN" altLang="en-US" dirty="0" smtClean="0"/>
              <a:t>）（</a:t>
            </a:r>
            <a:r>
              <a:rPr lang="en-US" altLang="zh-CN" dirty="0" smtClean="0"/>
              <a:t>Proprietary</a:t>
            </a:r>
            <a:r>
              <a:rPr lang="zh-CN" altLang="en-US" dirty="0" smtClean="0"/>
              <a:t>）</a:t>
            </a:r>
            <a:endParaRPr lang="en-US" dirty="0" smtClean="0"/>
          </a:p>
          <a:p>
            <a:pPr lvl="1"/>
            <a:r>
              <a:rPr lang="zh-CN" altLang="en-US" b="1" dirty="0">
                <a:solidFill>
                  <a:schemeClr val="accent1"/>
                </a:solidFill>
              </a:rPr>
              <a:t>国家精品课</a:t>
            </a:r>
            <a:endParaRPr lang="en-GB" altLang="zh-CN" b="1" dirty="0">
              <a:solidFill>
                <a:schemeClr val="accent1"/>
              </a:solidFill>
            </a:endParaRPr>
          </a:p>
          <a:p>
            <a:pPr lvl="1"/>
            <a:r>
              <a:rPr lang="en-US" b="1" dirty="0">
                <a:solidFill>
                  <a:schemeClr val="accent1"/>
                </a:solidFill>
              </a:rPr>
              <a:t>T</a:t>
            </a:r>
            <a:r>
              <a:rPr lang="en-US" altLang="zh-CN" b="1" dirty="0">
                <a:solidFill>
                  <a:schemeClr val="accent1"/>
                </a:solidFill>
              </a:rPr>
              <a:t>he Great Courses</a:t>
            </a:r>
            <a:r>
              <a:rPr lang="zh-CN" altLang="en-US" b="1" dirty="0">
                <a:solidFill>
                  <a:schemeClr val="accent1"/>
                </a:solidFill>
              </a:rPr>
              <a:t>（付费录像）</a:t>
            </a:r>
            <a:endParaRPr lang="en-US" altLang="zh-CN" b="1" dirty="0">
              <a:solidFill>
                <a:schemeClr val="accent1"/>
              </a:solidFill>
            </a:endParaRPr>
          </a:p>
          <a:p>
            <a:pPr lvl="1"/>
            <a:r>
              <a:rPr lang="en-US" b="1" dirty="0">
                <a:solidFill>
                  <a:schemeClr val="accent1"/>
                </a:solidFill>
              </a:rPr>
              <a:t>TED</a:t>
            </a:r>
            <a:r>
              <a:rPr lang="zh-CN" altLang="en-US" b="1" dirty="0">
                <a:solidFill>
                  <a:schemeClr val="accent1"/>
                </a:solidFill>
              </a:rPr>
              <a:t>（大师级演说的免费录像，在线讨论，多语言字幕）</a:t>
            </a:r>
            <a:endParaRPr lang="en-US" altLang="zh-CN" b="1" dirty="0">
              <a:solidFill>
                <a:schemeClr val="accent1"/>
              </a:solidFill>
            </a:endParaRPr>
          </a:p>
          <a:p>
            <a:pPr lvl="1"/>
            <a:r>
              <a:rPr lang="en-US" altLang="zh-CN" b="1" dirty="0">
                <a:solidFill>
                  <a:schemeClr val="accent1"/>
                </a:solidFill>
                <a:hlinkClick r:id="rId2" action="ppaction://hlinksldjump"/>
              </a:rPr>
              <a:t>Project TUVA</a:t>
            </a:r>
            <a:r>
              <a:rPr lang="zh-CN" altLang="en-US" b="1" dirty="0">
                <a:solidFill>
                  <a:schemeClr val="accent1"/>
                </a:solidFill>
              </a:rPr>
              <a:t>（知识展示平台）</a:t>
            </a:r>
            <a:endParaRPr lang="en-US" altLang="zh-CN" b="1" dirty="0">
              <a:solidFill>
                <a:schemeClr val="accent1"/>
              </a:solidFill>
            </a:endParaRPr>
          </a:p>
          <a:p>
            <a:pPr lvl="1"/>
            <a:r>
              <a:rPr lang="en-US" b="1" dirty="0" smtClean="0">
                <a:solidFill>
                  <a:srgbClr val="FF0000"/>
                </a:solidFill>
                <a:hlinkClick r:id="rId3" action="ppaction://hlinksldjump"/>
              </a:rPr>
              <a:t>C</a:t>
            </a:r>
            <a:r>
              <a:rPr lang="en-US" altLang="zh-CN" b="1" dirty="0" smtClean="0">
                <a:solidFill>
                  <a:srgbClr val="FF0000"/>
                </a:solidFill>
                <a:hlinkClick r:id="rId3" action="ppaction://hlinksldjump"/>
              </a:rPr>
              <a:t>oursera</a:t>
            </a:r>
            <a:r>
              <a:rPr lang="zh-CN" altLang="zh-CN" b="1" dirty="0" smtClean="0">
                <a:solidFill>
                  <a:srgbClr val="FF0000"/>
                </a:solidFill>
              </a:rPr>
              <a:t>（</a:t>
            </a:r>
            <a:r>
              <a:rPr lang="zh-CN" altLang="en-US" b="1" dirty="0" smtClean="0">
                <a:solidFill>
                  <a:srgbClr val="FF0000"/>
                </a:solidFill>
              </a:rPr>
              <a:t>半互动视频，阶段性释放内容）</a:t>
            </a:r>
            <a:endParaRPr lang="en-US" altLang="zh-CN" b="1" dirty="0" smtClean="0">
              <a:solidFill>
                <a:srgbClr val="FF0000"/>
              </a:solidFill>
            </a:endParaRPr>
          </a:p>
          <a:p>
            <a:pPr lvl="1"/>
            <a:r>
              <a:rPr lang="en-US" altLang="zh-CN" b="1" dirty="0">
                <a:solidFill>
                  <a:srgbClr val="FF0000"/>
                </a:solidFill>
                <a:hlinkClick r:id="rId4" action="ppaction://hlinksldjump"/>
              </a:rPr>
              <a:t>MITx </a:t>
            </a:r>
            <a:r>
              <a:rPr lang="en-US" altLang="zh-CN" b="1" dirty="0" smtClean="0">
                <a:solidFill>
                  <a:srgbClr val="FF0000"/>
                </a:solidFill>
                <a:hlinkClick r:id="rId4" action="ppaction://hlinksldjump"/>
              </a:rPr>
              <a:t>(</a:t>
            </a:r>
            <a:r>
              <a:rPr lang="en-US" altLang="zh-CN" b="1" dirty="0">
                <a:solidFill>
                  <a:srgbClr val="FF0000"/>
                </a:solidFill>
                <a:hlinkClick r:id="rId4" action="ppaction://hlinksldjump"/>
              </a:rPr>
              <a:t>e</a:t>
            </a:r>
            <a:r>
              <a:rPr lang="en-US" altLang="zh-CN" b="1" dirty="0" smtClean="0">
                <a:solidFill>
                  <a:srgbClr val="FF0000"/>
                </a:solidFill>
                <a:hlinkClick r:id="rId4" action="ppaction://hlinksldjump"/>
              </a:rPr>
              <a:t>dX</a:t>
            </a:r>
            <a:r>
              <a:rPr lang="en-US" altLang="zh-CN" b="1" dirty="0">
                <a:solidFill>
                  <a:srgbClr val="FF0000"/>
                </a:solidFill>
                <a:hlinkClick r:id="rId4" action="ppaction://hlinksldjump"/>
              </a:rPr>
              <a:t>)</a:t>
            </a:r>
            <a:r>
              <a:rPr lang="zh-CN" altLang="en-US" b="1" dirty="0">
                <a:solidFill>
                  <a:srgbClr val="FF0000"/>
                </a:solidFill>
              </a:rPr>
              <a:t>（哈佛、</a:t>
            </a:r>
            <a:r>
              <a:rPr lang="en-US" altLang="zh-CN" b="1" dirty="0">
                <a:solidFill>
                  <a:srgbClr val="FF0000"/>
                </a:solidFill>
              </a:rPr>
              <a:t>MIT</a:t>
            </a:r>
            <a:r>
              <a:rPr lang="zh-CN" altLang="en-US" b="1" dirty="0">
                <a:solidFill>
                  <a:srgbClr val="FF0000"/>
                </a:solidFill>
              </a:rPr>
              <a:t>、</a:t>
            </a:r>
            <a:r>
              <a:rPr lang="en-US" altLang="zh-CN" b="1" dirty="0">
                <a:solidFill>
                  <a:srgbClr val="FF0000"/>
                </a:solidFill>
              </a:rPr>
              <a:t>UC Berkeley</a:t>
            </a:r>
            <a:r>
              <a:rPr lang="zh-CN" altLang="en-US" b="1" dirty="0">
                <a:solidFill>
                  <a:srgbClr val="FF0000"/>
                </a:solidFill>
              </a:rPr>
              <a:t>三校优质课程）</a:t>
            </a:r>
            <a:endParaRPr lang="en-US" altLang="zh-CN" b="1" dirty="0">
              <a:solidFill>
                <a:srgbClr val="FF0000"/>
              </a:solidFill>
            </a:endParaRPr>
          </a:p>
          <a:p>
            <a:pPr lvl="1"/>
            <a:r>
              <a:rPr lang="en-US" b="1" dirty="0" smtClean="0">
                <a:solidFill>
                  <a:srgbClr val="FF0000"/>
                </a:solidFill>
                <a:hlinkClick r:id="rId5" action="ppaction://hlinksldjump"/>
              </a:rPr>
              <a:t>K</a:t>
            </a:r>
            <a:r>
              <a:rPr lang="en-US" altLang="zh-CN" b="1" dirty="0" smtClean="0">
                <a:solidFill>
                  <a:srgbClr val="FF0000"/>
                </a:solidFill>
                <a:hlinkClick r:id="rId5" action="ppaction://hlinksldjump"/>
              </a:rPr>
              <a:t>han Academy</a:t>
            </a:r>
            <a:r>
              <a:rPr lang="zh-CN" altLang="en-US" b="1" dirty="0" smtClean="0">
                <a:solidFill>
                  <a:srgbClr val="FF0000"/>
                </a:solidFill>
              </a:rPr>
              <a:t>（知识体系，互动习题，过程统计数据）</a:t>
            </a:r>
            <a:endParaRPr lang="en-US" altLang="zh-CN" b="1" dirty="0" smtClean="0">
              <a:solidFill>
                <a:srgbClr val="FF0000"/>
              </a:solidFill>
            </a:endParaRPr>
          </a:p>
          <a:p>
            <a:pPr lvl="1"/>
            <a:r>
              <a:rPr lang="en-US" dirty="0" smtClean="0"/>
              <a:t>...</a:t>
            </a:r>
            <a:endParaRPr lang="en-GB" dirty="0"/>
          </a:p>
        </p:txBody>
      </p:sp>
    </p:spTree>
    <p:extLst>
      <p:ext uri="{BB962C8B-B14F-4D97-AF65-F5344CB8AC3E}">
        <p14:creationId xmlns:p14="http://schemas.microsoft.com/office/powerpoint/2010/main" val="1318885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知识共享协议</a:t>
            </a:r>
            <a:endParaRPr lang="en-GB" dirty="0"/>
          </a:p>
        </p:txBody>
      </p:sp>
      <p:sp>
        <p:nvSpPr>
          <p:cNvPr id="3" name="Content Placeholder 2"/>
          <p:cNvSpPr>
            <a:spLocks noGrp="1"/>
          </p:cNvSpPr>
          <p:nvPr>
            <p:ph idx="1"/>
          </p:nvPr>
        </p:nvSpPr>
        <p:spPr/>
        <p:txBody>
          <a:bodyPr/>
          <a:lstStyle/>
          <a:p>
            <a:r>
              <a:rPr lang="zh-CN" altLang="en-US" dirty="0" smtClean="0"/>
              <a:t>网络版权协议</a:t>
            </a:r>
            <a:endParaRPr lang="en-US" dirty="0" smtClean="0"/>
          </a:p>
          <a:p>
            <a:pPr lvl="1"/>
            <a:r>
              <a:rPr lang="en-US" dirty="0" smtClean="0"/>
              <a:t>C</a:t>
            </a:r>
            <a:r>
              <a:rPr lang="en-US" altLang="zh-CN" dirty="0" smtClean="0"/>
              <a:t>reative Commons</a:t>
            </a:r>
            <a:r>
              <a:rPr lang="en-US" altLang="zh-CN" dirty="0"/>
              <a:t> </a:t>
            </a:r>
            <a:r>
              <a:rPr lang="en-US" altLang="zh-CN" dirty="0" smtClean="0"/>
              <a:t>(CC)</a:t>
            </a:r>
          </a:p>
          <a:p>
            <a:pPr lvl="1"/>
            <a:r>
              <a:rPr lang="zh-CN" altLang="en-US" dirty="0" smtClean="0"/>
              <a:t>网络平台上知识共享的行为准则</a:t>
            </a:r>
            <a:endParaRPr lang="en-US" altLang="zh-CN" dirty="0" smtClean="0"/>
          </a:p>
          <a:p>
            <a:r>
              <a:rPr lang="en-US" dirty="0" smtClean="0"/>
              <a:t>OER</a:t>
            </a:r>
            <a:r>
              <a:rPr lang="zh-CN" altLang="en-US" dirty="0" smtClean="0"/>
              <a:t>的前提条件</a:t>
            </a:r>
            <a:endParaRPr lang="en-GB" dirty="0"/>
          </a:p>
        </p:txBody>
      </p:sp>
      <p:pic>
        <p:nvPicPr>
          <p:cNvPr id="3074" name="Picture 2" descr="G:\青年教师跨学科工作坊\图片素材\词汇卡\creative common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878" y="3837895"/>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82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zh-CN" altLang="en-US" sz="3600" dirty="0" smtClean="0"/>
              <a:t>清华需要什么</a:t>
            </a:r>
            <a:r>
              <a:rPr lang="zh-CN" altLang="en-US" sz="3600" dirty="0" smtClean="0"/>
              <a:t>网络</a:t>
            </a:r>
            <a:r>
              <a:rPr lang="zh-CN" altLang="en-US" sz="3600" dirty="0"/>
              <a:t>学习服务与</a:t>
            </a:r>
            <a:r>
              <a:rPr lang="zh-CN" altLang="en-US" sz="3600" dirty="0" smtClean="0"/>
              <a:t>技术</a:t>
            </a:r>
            <a:r>
              <a:rPr lang="en-US" altLang="zh-CN" sz="3600" dirty="0" smtClean="0"/>
              <a:t/>
            </a:r>
            <a:br>
              <a:rPr lang="en-US" altLang="zh-CN" sz="3600" dirty="0" smtClean="0"/>
            </a:br>
            <a:r>
              <a:rPr lang="en-US" altLang="zh-CN" sz="3600" dirty="0"/>
              <a:t>	</a:t>
            </a:r>
            <a:r>
              <a:rPr lang="en-US" altLang="zh-CN" sz="3600" dirty="0" smtClean="0"/>
              <a:t>										</a:t>
            </a:r>
            <a:r>
              <a:rPr lang="en-US" altLang="zh-CN" sz="3600" dirty="0" smtClean="0"/>
              <a:t>——</a:t>
            </a:r>
            <a:r>
              <a:rPr lang="en-US" altLang="zh-CN" sz="3600" dirty="0" smtClean="0"/>
              <a:t>15 min</a:t>
            </a:r>
            <a:endParaRPr lang="en-GB" sz="3600" dirty="0"/>
          </a:p>
        </p:txBody>
      </p:sp>
      <p:sp>
        <p:nvSpPr>
          <p:cNvPr id="5" name="Text Placeholder 4"/>
          <p:cNvSpPr>
            <a:spLocks noGrp="1"/>
          </p:cNvSpPr>
          <p:nvPr>
            <p:ph type="body" idx="1"/>
          </p:nvPr>
        </p:nvSpPr>
        <p:spPr/>
        <p:txBody>
          <a:bodyPr/>
          <a:lstStyle/>
          <a:p>
            <a:r>
              <a:rPr lang="zh-CN" altLang="en-US" dirty="0" smtClean="0"/>
              <a:t>为了使清华达到甚至引领网络学习模式，我们需要吸纳什么样的组织，需要建立什么样的课程体系，什么样的服务</a:t>
            </a:r>
            <a:r>
              <a:rPr lang="en-US" altLang="zh-CN" dirty="0" smtClean="0"/>
              <a:t>⋯⋯</a:t>
            </a:r>
            <a:endParaRPr lang="en-GB" dirty="0"/>
          </a:p>
        </p:txBody>
      </p:sp>
    </p:spTree>
    <p:extLst>
      <p:ext uri="{BB962C8B-B14F-4D97-AF65-F5344CB8AC3E}">
        <p14:creationId xmlns:p14="http://schemas.microsoft.com/office/powerpoint/2010/main" val="511719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虚拟到实体的网络</a:t>
            </a:r>
            <a:endParaRPr lang="en-GB" dirty="0"/>
          </a:p>
        </p:txBody>
      </p:sp>
      <p:sp>
        <p:nvSpPr>
          <p:cNvPr id="3" name="Content Placeholder 2"/>
          <p:cNvSpPr>
            <a:spLocks noGrp="1"/>
          </p:cNvSpPr>
          <p:nvPr>
            <p:ph idx="1"/>
          </p:nvPr>
        </p:nvSpPr>
        <p:spPr/>
        <p:txBody>
          <a:bodyPr>
            <a:normAutofit/>
          </a:bodyPr>
          <a:lstStyle/>
          <a:p>
            <a:r>
              <a:rPr lang="zh-CN" altLang="en-US" dirty="0" smtClean="0"/>
              <a:t>社会网络</a:t>
            </a:r>
            <a:endParaRPr lang="en-US" dirty="0" smtClean="0"/>
          </a:p>
          <a:p>
            <a:pPr lvl="1"/>
            <a:endParaRPr lang="en-US" dirty="0" smtClean="0">
              <a:hlinkClick r:id="rId2" action="ppaction://hlinkfile"/>
            </a:endParaRPr>
          </a:p>
          <a:p>
            <a:pPr lvl="1"/>
            <a:endParaRPr lang="en-US" dirty="0" smtClean="0">
              <a:hlinkClick r:id="rId2" action="ppaction://hlinkfile"/>
            </a:endParaRPr>
          </a:p>
          <a:p>
            <a:pPr lvl="1"/>
            <a:endParaRPr lang="en-US" dirty="0" smtClean="0">
              <a:hlinkClick r:id="rId2" action="ppaction://hlinkfile"/>
            </a:endParaRPr>
          </a:p>
          <a:p>
            <a:pPr lvl="1"/>
            <a:endParaRPr lang="en-US" dirty="0">
              <a:hlinkClick r:id="rId2" action="ppaction://hlinkfile"/>
            </a:endParaRPr>
          </a:p>
          <a:p>
            <a:pPr lvl="1"/>
            <a:r>
              <a:rPr lang="en-US" dirty="0" smtClean="0">
                <a:hlinkClick r:id="rId2" action="ppaction://hlinkfile"/>
              </a:rPr>
              <a:t>G</a:t>
            </a:r>
            <a:r>
              <a:rPr lang="en-US" altLang="zh-CN" dirty="0" smtClean="0">
                <a:hlinkClick r:id="rId2" action="ppaction://hlinkfile"/>
              </a:rPr>
              <a:t>amification</a:t>
            </a:r>
            <a:r>
              <a:rPr lang="zh-CN" altLang="en-US" dirty="0" smtClean="0"/>
              <a:t>，教学方法论</a:t>
            </a:r>
            <a:endParaRPr lang="en-US" altLang="zh-CN" dirty="0" smtClean="0"/>
          </a:p>
          <a:p>
            <a:pPr lvl="2"/>
            <a:r>
              <a:rPr lang="zh-CN" altLang="en-US" dirty="0" smtClean="0"/>
              <a:t>虚拟网络影响到现实社会中的活动</a:t>
            </a:r>
            <a:endParaRPr lang="en-US" altLang="zh-CN" dirty="0" smtClean="0"/>
          </a:p>
          <a:p>
            <a:pPr lvl="1"/>
            <a:r>
              <a:rPr lang="en-US" altLang="zh-CN" dirty="0" smtClean="0">
                <a:hlinkClick r:id="rId3" action="ppaction://hlinksldjump"/>
              </a:rPr>
              <a:t>Kickstarter</a:t>
            </a:r>
            <a:r>
              <a:rPr lang="zh-CN" altLang="en-US" dirty="0" smtClean="0"/>
              <a:t>，获取资源的社会网络</a:t>
            </a:r>
            <a:endParaRPr lang="en-US" altLang="zh-CN" dirty="0" smtClean="0"/>
          </a:p>
        </p:txBody>
      </p:sp>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198" t="24462" r="15366" b="23749"/>
          <a:stretch/>
        </p:blipFill>
        <p:spPr bwMode="auto">
          <a:xfrm>
            <a:off x="3850394" y="1417638"/>
            <a:ext cx="4836406" cy="24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293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虚拟到实体的网络</a:t>
            </a:r>
            <a:endParaRPr kumimoji="1" lang="zh-CN" altLang="en-US" dirty="0"/>
          </a:p>
        </p:txBody>
      </p:sp>
      <p:sp>
        <p:nvSpPr>
          <p:cNvPr id="3" name="Content Placeholder 2"/>
          <p:cNvSpPr>
            <a:spLocks noGrp="1"/>
          </p:cNvSpPr>
          <p:nvPr>
            <p:ph idx="1"/>
          </p:nvPr>
        </p:nvSpPr>
        <p:spPr/>
        <p:txBody>
          <a:bodyPr/>
          <a:lstStyle/>
          <a:p>
            <a:r>
              <a:rPr kumimoji="1" lang="zh-CN" altLang="en-US" dirty="0" smtClean="0"/>
              <a:t>学生需要一个能够容纳上述信息展示与管理平台的学习活动</a:t>
            </a:r>
            <a:endParaRPr kumimoji="1" lang="en-US" altLang="zh-CN" dirty="0" smtClean="0"/>
          </a:p>
          <a:p>
            <a:pPr lvl="1"/>
            <a:r>
              <a:rPr kumimoji="1" lang="en-US" altLang="zh-CN" dirty="0" err="1" smtClean="0"/>
              <a:t>Hackerspaces</a:t>
            </a:r>
            <a:endParaRPr kumimoji="1" lang="en-US" altLang="zh-CN" dirty="0" smtClean="0"/>
          </a:p>
          <a:p>
            <a:pPr lvl="1"/>
            <a:r>
              <a:rPr kumimoji="1" lang="en-US" altLang="zh-CN" dirty="0" err="1" smtClean="0"/>
              <a:t>Arduino</a:t>
            </a:r>
            <a:endParaRPr kumimoji="1" lang="en-US" altLang="zh-CN" dirty="0" smtClean="0"/>
          </a:p>
          <a:p>
            <a:pPr lvl="1"/>
            <a:r>
              <a:rPr kumimoji="1" lang="en-US" altLang="zh-CN" dirty="0" smtClean="0"/>
              <a:t>Processing</a:t>
            </a:r>
          </a:p>
          <a:p>
            <a:pPr lvl="1"/>
            <a:r>
              <a:rPr kumimoji="1" lang="en-US" altLang="zh-CN" dirty="0" smtClean="0"/>
              <a:t>Open source ecology, </a:t>
            </a:r>
            <a:r>
              <a:rPr kumimoji="1" lang="en-US" altLang="zh-CN" dirty="0" err="1" smtClean="0"/>
              <a:t>Marcin</a:t>
            </a:r>
            <a:r>
              <a:rPr kumimoji="1" lang="en-US" altLang="zh-CN" dirty="0" smtClean="0"/>
              <a:t> Jacob</a:t>
            </a:r>
          </a:p>
          <a:p>
            <a:pPr lvl="1"/>
            <a:endParaRPr kumimoji="1" lang="en-US" altLang="zh-CN" dirty="0" smtClean="0"/>
          </a:p>
        </p:txBody>
      </p:sp>
    </p:spTree>
    <p:extLst>
      <p:ext uri="{BB962C8B-B14F-4D97-AF65-F5344CB8AC3E}">
        <p14:creationId xmlns:p14="http://schemas.microsoft.com/office/powerpoint/2010/main" val="89071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CN" altLang="en-US"/>
          </a:p>
        </p:txBody>
      </p:sp>
      <p:sp>
        <p:nvSpPr>
          <p:cNvPr id="3" name="Content Placeholder 2"/>
          <p:cNvSpPr>
            <a:spLocks noGrp="1"/>
          </p:cNvSpPr>
          <p:nvPr>
            <p:ph idx="1"/>
          </p:nvPr>
        </p:nvSpPr>
        <p:spPr/>
        <p:txBody>
          <a:bodyPr/>
          <a:lstStyle/>
          <a:p>
            <a:r>
              <a:rPr lang="zh-CN" altLang="en-US" dirty="0" smtClean="0"/>
              <a:t>创造</a:t>
            </a:r>
            <a:r>
              <a:rPr lang="zh-CN" altLang="en-US" dirty="0" smtClean="0"/>
              <a:t>并展示学习成果的过程</a:t>
            </a:r>
            <a:endParaRPr lang="en-US" altLang="zh-CN" dirty="0" smtClean="0"/>
          </a:p>
          <a:p>
            <a:pPr lvl="1"/>
            <a:r>
              <a:rPr lang="zh-CN" altLang="en-US" dirty="0" smtClean="0"/>
              <a:t>美术学院</a:t>
            </a:r>
            <a:endParaRPr lang="en-US" altLang="zh-CN" dirty="0"/>
          </a:p>
          <a:p>
            <a:pPr lvl="1"/>
            <a:r>
              <a:rPr lang="en-US" altLang="zh-CN" dirty="0" smtClean="0">
                <a:hlinkClick r:id="rId2" action="ppaction://hlinkfile"/>
              </a:rPr>
              <a:t>Open Wisdom Lab</a:t>
            </a:r>
            <a:r>
              <a:rPr lang="zh-CN" altLang="en-US" dirty="0" smtClean="0"/>
              <a:t>，猫头鹰实验室</a:t>
            </a:r>
            <a:endParaRPr lang="en-US" altLang="zh-CN" dirty="0"/>
          </a:p>
          <a:p>
            <a:pPr lvl="1"/>
            <a:r>
              <a:rPr lang="zh-CN" altLang="en-US" dirty="0" smtClean="0">
                <a:hlinkClick r:id="rId3" action="ppaction://hlinkfile"/>
              </a:rPr>
              <a:t>工程管理硕士</a:t>
            </a:r>
            <a:r>
              <a:rPr lang="zh-CN" altLang="zh-CN" dirty="0" smtClean="0"/>
              <a:t>，</a:t>
            </a:r>
            <a:r>
              <a:rPr lang="zh-CN" altLang="en-US" dirty="0" smtClean="0"/>
              <a:t>跨九个专业的硕士课程</a:t>
            </a:r>
            <a:endParaRPr lang="en-US" altLang="zh-CN" dirty="0" smtClean="0"/>
          </a:p>
          <a:p>
            <a:pPr lvl="2"/>
            <a:r>
              <a:rPr kumimoji="1" lang="zh-CN" altLang="en-US" dirty="0" smtClean="0"/>
              <a:t>学生可以很容易地通过网络获取诸多资源，他们才能在四天之内完成</a:t>
            </a:r>
            <a:r>
              <a:rPr kumimoji="1" lang="en-US" altLang="zh-CN" dirty="0" smtClean="0"/>
              <a:t>mission impossible</a:t>
            </a:r>
            <a:endParaRPr kumimoji="1" lang="zh-CN" altLang="en-US" dirty="0"/>
          </a:p>
        </p:txBody>
      </p:sp>
    </p:spTree>
    <p:extLst>
      <p:ext uri="{BB962C8B-B14F-4D97-AF65-F5344CB8AC3E}">
        <p14:creationId xmlns:p14="http://schemas.microsoft.com/office/powerpoint/2010/main" val="206583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29663" y="1382314"/>
            <a:ext cx="2940474" cy="1254212"/>
          </a:xfrm>
          <a:prstGeom prst="rect">
            <a:avLst/>
          </a:prstGeom>
        </p:spPr>
      </p:pic>
      <p:sp>
        <p:nvSpPr>
          <p:cNvPr id="2" name="Title 1"/>
          <p:cNvSpPr>
            <a:spLocks noGrp="1"/>
          </p:cNvSpPr>
          <p:nvPr>
            <p:ph type="title"/>
          </p:nvPr>
        </p:nvSpPr>
        <p:spPr/>
        <p:txBody>
          <a:bodyPr/>
          <a:lstStyle/>
          <a:p>
            <a:r>
              <a:rPr kumimoji="1" lang="zh-CN" altLang="en-US" dirty="0" smtClean="0"/>
              <a:t>清华目前有什么</a:t>
            </a:r>
            <a:endParaRPr kumimoji="1" lang="zh-CN" altLang="en-US" dirty="0"/>
          </a:p>
        </p:txBody>
      </p:sp>
      <p:sp>
        <p:nvSpPr>
          <p:cNvPr id="11" name="Oval 10"/>
          <p:cNvSpPr/>
          <p:nvPr/>
        </p:nvSpPr>
        <p:spPr>
          <a:xfrm>
            <a:off x="1309740" y="1787686"/>
            <a:ext cx="1567614" cy="9262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人民大学法学院</a:t>
            </a:r>
            <a:endParaRPr kumimoji="1" lang="zh-CN" altLang="en-US" dirty="0"/>
          </a:p>
        </p:txBody>
      </p:sp>
      <p:sp>
        <p:nvSpPr>
          <p:cNvPr id="12" name="Oval 11"/>
          <p:cNvSpPr/>
          <p:nvPr/>
        </p:nvSpPr>
        <p:spPr>
          <a:xfrm>
            <a:off x="6146908" y="2250811"/>
            <a:ext cx="1904948" cy="9262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中国精品课资源中心</a:t>
            </a:r>
            <a:endParaRPr kumimoji="1" lang="zh-CN" altLang="en-US" dirty="0"/>
          </a:p>
        </p:txBody>
      </p:sp>
      <p:sp>
        <p:nvSpPr>
          <p:cNvPr id="13" name="Oval 12"/>
          <p:cNvSpPr/>
          <p:nvPr/>
        </p:nvSpPr>
        <p:spPr>
          <a:xfrm>
            <a:off x="5855325" y="4702659"/>
            <a:ext cx="1788168" cy="926251"/>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kumimoji="1" lang="en-US" altLang="zh-CN" dirty="0" smtClean="0"/>
              <a:t>CBME</a:t>
            </a:r>
            <a:r>
              <a:rPr kumimoji="1" lang="zh-CN" altLang="en-US" dirty="0" smtClean="0"/>
              <a:t>计算机化数学教育</a:t>
            </a:r>
            <a:endParaRPr kumimoji="1" lang="zh-CN" altLang="en-US" dirty="0"/>
          </a:p>
        </p:txBody>
      </p:sp>
      <p:sp>
        <p:nvSpPr>
          <p:cNvPr id="17" name="TextBox 16"/>
          <p:cNvSpPr txBox="1"/>
          <p:nvPr/>
        </p:nvSpPr>
        <p:spPr>
          <a:xfrm>
            <a:off x="155506" y="2066145"/>
            <a:ext cx="603388" cy="369332"/>
          </a:xfrm>
          <a:prstGeom prst="rect">
            <a:avLst/>
          </a:prstGeom>
          <a:noFill/>
        </p:spPr>
        <p:txBody>
          <a:bodyPr wrap="none" rtlCol="0">
            <a:spAutoFit/>
          </a:bodyPr>
          <a:lstStyle/>
          <a:p>
            <a:r>
              <a:rPr kumimoji="1" lang="en-US" altLang="zh-CN" dirty="0" err="1" smtClean="0"/>
              <a:t>iQiyi</a:t>
            </a:r>
            <a:endParaRPr kumimoji="1" lang="zh-CN" altLang="en-US" dirty="0"/>
          </a:p>
        </p:txBody>
      </p:sp>
      <p:sp>
        <p:nvSpPr>
          <p:cNvPr id="18" name="TextBox 17"/>
          <p:cNvSpPr txBox="1"/>
          <p:nvPr/>
        </p:nvSpPr>
        <p:spPr>
          <a:xfrm>
            <a:off x="233411" y="1652980"/>
            <a:ext cx="997651" cy="369332"/>
          </a:xfrm>
          <a:prstGeom prst="rect">
            <a:avLst/>
          </a:prstGeom>
          <a:noFill/>
        </p:spPr>
        <p:txBody>
          <a:bodyPr wrap="none" rtlCol="0">
            <a:spAutoFit/>
          </a:bodyPr>
          <a:lstStyle/>
          <a:p>
            <a:r>
              <a:rPr kumimoji="1" lang="en-US" altLang="zh-CN" dirty="0" smtClean="0"/>
              <a:t>163.com</a:t>
            </a:r>
            <a:endParaRPr kumimoji="1" lang="zh-CN" altLang="en-US" dirty="0"/>
          </a:p>
        </p:txBody>
      </p:sp>
      <p:pic>
        <p:nvPicPr>
          <p:cNvPr id="4098" name="Picture 2" descr="E:\1 Prof Koo Projects\0-Toyhouse\青年教师工作坊\图片素材\王宏宇.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06800" y="2636526"/>
            <a:ext cx="1080000" cy="108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4867" y="5623261"/>
            <a:ext cx="1080000" cy="1080000"/>
          </a:xfrm>
          <a:prstGeom prst="ellipse">
            <a:avLst/>
          </a:prstGeom>
          <a:ln w="254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272" y="3962395"/>
            <a:ext cx="1480528" cy="1480528"/>
          </a:xfrm>
          <a:prstGeom prst="rect">
            <a:avLst/>
          </a:prstGeom>
        </p:spPr>
      </p:pic>
      <p:grpSp>
        <p:nvGrpSpPr>
          <p:cNvPr id="22" name="Group 21"/>
          <p:cNvGrpSpPr>
            <a:grpSpLocks noChangeAspect="1"/>
          </p:cNvGrpSpPr>
          <p:nvPr/>
        </p:nvGrpSpPr>
        <p:grpSpPr>
          <a:xfrm>
            <a:off x="3447070" y="5628910"/>
            <a:ext cx="5696852" cy="1229089"/>
            <a:chOff x="0" y="4986089"/>
            <a:chExt cx="9144000" cy="1871911"/>
          </a:xfrm>
        </p:grpSpPr>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986089"/>
              <a:ext cx="9144000" cy="187191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35755" y="5304402"/>
              <a:ext cx="1680636" cy="1355352"/>
            </a:xfrm>
            <a:prstGeom prst="rect">
              <a:avLst/>
            </a:prstGeom>
          </p:spPr>
        </p:pic>
      </p:grpSp>
      <p:cxnSp>
        <p:nvCxnSpPr>
          <p:cNvPr id="10" name="Straight Connector 9"/>
          <p:cNvCxnSpPr>
            <a:stCxn id="11" idx="5"/>
            <a:endCxn id="3" idx="1"/>
          </p:cNvCxnSpPr>
          <p:nvPr/>
        </p:nvCxnSpPr>
        <p:spPr>
          <a:xfrm>
            <a:off x="2647782" y="2578291"/>
            <a:ext cx="941037" cy="4116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2" idx="2"/>
            <a:endCxn id="3" idx="7"/>
          </p:cNvCxnSpPr>
          <p:nvPr/>
        </p:nvCxnSpPr>
        <p:spPr>
          <a:xfrm flipH="1">
            <a:off x="5158538" y="2713937"/>
            <a:ext cx="988370" cy="276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97" name="Straight Connector 4096"/>
          <p:cNvCxnSpPr>
            <a:stCxn id="14" idx="7"/>
            <a:endCxn id="3" idx="3"/>
          </p:cNvCxnSpPr>
          <p:nvPr/>
        </p:nvCxnSpPr>
        <p:spPr>
          <a:xfrm flipV="1">
            <a:off x="3263720" y="4535674"/>
            <a:ext cx="325099" cy="76575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01" name="Straight Connector 4100"/>
          <p:cNvCxnSpPr>
            <a:stCxn id="3" idx="5"/>
            <a:endCxn id="13" idx="1"/>
          </p:cNvCxnSpPr>
          <p:nvPr/>
        </p:nvCxnSpPr>
        <p:spPr>
          <a:xfrm>
            <a:off x="5158538" y="4535674"/>
            <a:ext cx="958658" cy="302631"/>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886307" y="1874102"/>
            <a:ext cx="1800493" cy="369332"/>
          </a:xfrm>
          <a:prstGeom prst="rect">
            <a:avLst/>
          </a:prstGeom>
          <a:noFill/>
        </p:spPr>
        <p:txBody>
          <a:bodyPr wrap="none" rtlCol="0">
            <a:spAutoFit/>
          </a:bodyPr>
          <a:lstStyle/>
          <a:p>
            <a:r>
              <a:rPr kumimoji="1" lang="zh-CN" altLang="en-US" dirty="0" smtClean="0"/>
              <a:t>高等教育出版社</a:t>
            </a:r>
            <a:endParaRPr kumimoji="1" lang="zh-CN" altLang="en-US" dirty="0"/>
          </a:p>
        </p:txBody>
      </p:sp>
      <p:sp>
        <p:nvSpPr>
          <p:cNvPr id="39" name="TextBox 38"/>
          <p:cNvSpPr txBox="1"/>
          <p:nvPr/>
        </p:nvSpPr>
        <p:spPr>
          <a:xfrm>
            <a:off x="328476" y="2909150"/>
            <a:ext cx="441146" cy="369332"/>
          </a:xfrm>
          <a:prstGeom prst="rect">
            <a:avLst/>
          </a:prstGeom>
          <a:noFill/>
        </p:spPr>
        <p:txBody>
          <a:bodyPr wrap="none" rtlCol="0">
            <a:spAutoFit/>
          </a:bodyPr>
          <a:lstStyle/>
          <a:p>
            <a:r>
              <a:rPr kumimoji="1" lang="en-US" altLang="zh-CN" dirty="0" smtClean="0"/>
              <a:t>CC</a:t>
            </a:r>
            <a:endParaRPr kumimoji="1" lang="zh-CN" altLang="en-US" dirty="0"/>
          </a:p>
        </p:txBody>
      </p:sp>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15" y="3358058"/>
            <a:ext cx="2730685" cy="1874243"/>
          </a:xfrm>
          <a:prstGeom prst="rect">
            <a:avLst/>
          </a:prstGeom>
        </p:spPr>
      </p:pic>
      <p:sp>
        <p:nvSpPr>
          <p:cNvPr id="14" name="Oval 13"/>
          <p:cNvSpPr/>
          <p:nvPr/>
        </p:nvSpPr>
        <p:spPr>
          <a:xfrm>
            <a:off x="1776714" y="5165784"/>
            <a:ext cx="1742136" cy="926251"/>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kumimoji="1" lang="zh-CN" altLang="en-US" dirty="0" smtClean="0"/>
              <a:t>北京大学</a:t>
            </a:r>
            <a:endParaRPr kumimoji="1" lang="en-US" altLang="zh-CN" dirty="0" smtClean="0"/>
          </a:p>
          <a:p>
            <a:pPr algn="ctr"/>
            <a:r>
              <a:rPr kumimoji="1" lang="zh-CN" altLang="en-US" dirty="0" smtClean="0"/>
              <a:t>教育技术系</a:t>
            </a:r>
            <a:endParaRPr kumimoji="1" lang="zh-CN" altLang="en-US" dirty="0"/>
          </a:p>
        </p:txBody>
      </p:sp>
      <p:pic>
        <p:nvPicPr>
          <p:cNvPr id="4099" name="Picture 3" descr="E:\1 Prof Koo Projects\0-Toyhouse\青年教师工作坊\图片素材\王春燕.jpg"/>
          <p:cNvPicPr>
            <a:picLocks noChangeAspect="1" noChangeArrowheads="1"/>
          </p:cNvPicPr>
          <p:nvPr/>
        </p:nvPicPr>
        <p:blipFill rotWithShape="1">
          <a:blip r:embed="rId9">
            <a:extLst>
              <a:ext uri="{28A0092B-C50C-407E-A947-70E740481C1C}">
                <a14:useLocalDpi xmlns:a14="http://schemas.microsoft.com/office/drawing/2010/main" val="0"/>
              </a:ext>
            </a:extLst>
          </a:blip>
          <a:srcRect l="-1018"/>
          <a:stretch/>
        </p:blipFill>
        <p:spPr bwMode="auto">
          <a:xfrm>
            <a:off x="758894" y="2311027"/>
            <a:ext cx="1080000" cy="1080000"/>
          </a:xfrm>
          <a:prstGeom prst="ellipse">
            <a:avLst/>
          </a:prstGeom>
          <a:ln w="254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4107" name="Straight Connector 4106"/>
          <p:cNvCxnSpPr>
            <a:stCxn id="53" idx="6"/>
            <a:endCxn id="3" idx="2"/>
          </p:cNvCxnSpPr>
          <p:nvPr/>
        </p:nvCxnSpPr>
        <p:spPr>
          <a:xfrm flipV="1">
            <a:off x="2633547" y="3762832"/>
            <a:ext cx="630172" cy="30675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263719" y="2669868"/>
            <a:ext cx="2219919" cy="2185928"/>
            <a:chOff x="3263719" y="2669868"/>
            <a:chExt cx="2219919" cy="2185928"/>
          </a:xfrm>
        </p:grpSpPr>
        <p:sp>
          <p:nvSpPr>
            <p:cNvPr id="3" name="Oval 2"/>
            <p:cNvSpPr/>
            <p:nvPr/>
          </p:nvSpPr>
          <p:spPr>
            <a:xfrm>
              <a:off x="3263719" y="2669868"/>
              <a:ext cx="2219919" cy="2185928"/>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110" name="Group 4109"/>
            <p:cNvGrpSpPr/>
            <p:nvPr/>
          </p:nvGrpSpPr>
          <p:grpSpPr>
            <a:xfrm>
              <a:off x="3390246" y="2722650"/>
              <a:ext cx="2051404" cy="2086294"/>
              <a:chOff x="3390246" y="2722650"/>
              <a:chExt cx="2051404" cy="2086294"/>
            </a:xfrm>
          </p:grpSpPr>
          <p:sp>
            <p:nvSpPr>
              <p:cNvPr id="6" name="TextBox 5"/>
              <p:cNvSpPr txBox="1"/>
              <p:nvPr/>
            </p:nvSpPr>
            <p:spPr>
              <a:xfrm rot="20300819">
                <a:off x="3651365" y="2788638"/>
                <a:ext cx="646331" cy="369332"/>
              </a:xfrm>
              <a:prstGeom prst="rect">
                <a:avLst/>
              </a:prstGeom>
              <a:noFill/>
            </p:spPr>
            <p:txBody>
              <a:bodyPr wrap="none" rtlCol="0">
                <a:spAutoFit/>
              </a:bodyPr>
              <a:lstStyle/>
              <a:p>
                <a:pPr algn="ctr"/>
                <a:r>
                  <a:rPr kumimoji="1" lang="zh-CN" altLang="en-US" dirty="0" smtClean="0"/>
                  <a:t>法学</a:t>
                </a:r>
                <a:endParaRPr kumimoji="1" lang="zh-CN" altLang="en-US" dirty="0"/>
              </a:p>
            </p:txBody>
          </p:sp>
          <p:sp>
            <p:nvSpPr>
              <p:cNvPr id="7" name="TextBox 6"/>
              <p:cNvSpPr txBox="1"/>
              <p:nvPr/>
            </p:nvSpPr>
            <p:spPr>
              <a:xfrm rot="1728933">
                <a:off x="3671467" y="4371846"/>
                <a:ext cx="646331" cy="369332"/>
              </a:xfrm>
              <a:prstGeom prst="rect">
                <a:avLst/>
              </a:prstGeom>
              <a:noFill/>
            </p:spPr>
            <p:txBody>
              <a:bodyPr wrap="none" rtlCol="0">
                <a:spAutoFit/>
              </a:bodyPr>
              <a:lstStyle/>
              <a:p>
                <a:pPr algn="ctr"/>
                <a:r>
                  <a:rPr kumimoji="1" lang="zh-CN" altLang="en-US" dirty="0" smtClean="0"/>
                  <a:t>商学</a:t>
                </a:r>
                <a:endParaRPr kumimoji="1" lang="zh-CN" altLang="en-US" dirty="0"/>
              </a:p>
            </p:txBody>
          </p:sp>
          <p:sp>
            <p:nvSpPr>
              <p:cNvPr id="8" name="TextBox 7"/>
              <p:cNvSpPr txBox="1"/>
              <p:nvPr/>
            </p:nvSpPr>
            <p:spPr>
              <a:xfrm rot="360915">
                <a:off x="4187650" y="2722650"/>
                <a:ext cx="646331" cy="369332"/>
              </a:xfrm>
              <a:prstGeom prst="rect">
                <a:avLst/>
              </a:prstGeom>
              <a:noFill/>
            </p:spPr>
            <p:txBody>
              <a:bodyPr wrap="none" rtlCol="0">
                <a:spAutoFit/>
              </a:bodyPr>
              <a:lstStyle/>
              <a:p>
                <a:pPr algn="ctr"/>
                <a:r>
                  <a:rPr kumimoji="1" lang="zh-CN" altLang="en-US" dirty="0" smtClean="0"/>
                  <a:t>美学</a:t>
                </a:r>
                <a:endParaRPr kumimoji="1" lang="zh-CN" altLang="en-US" dirty="0"/>
              </a:p>
            </p:txBody>
          </p:sp>
          <p:sp>
            <p:nvSpPr>
              <p:cNvPr id="9" name="TextBox 8"/>
              <p:cNvSpPr txBox="1"/>
              <p:nvPr/>
            </p:nvSpPr>
            <p:spPr>
              <a:xfrm rot="18787365">
                <a:off x="4743488" y="4132262"/>
                <a:ext cx="646331" cy="369332"/>
              </a:xfrm>
              <a:prstGeom prst="rect">
                <a:avLst/>
              </a:prstGeom>
              <a:noFill/>
            </p:spPr>
            <p:txBody>
              <a:bodyPr wrap="none" rtlCol="0">
                <a:spAutoFit/>
              </a:bodyPr>
              <a:lstStyle/>
              <a:p>
                <a:pPr algn="ctr"/>
                <a:r>
                  <a:rPr kumimoji="1" lang="zh-CN" altLang="en-US" dirty="0" smtClean="0"/>
                  <a:t>工程</a:t>
                </a:r>
                <a:endParaRPr kumimoji="1" lang="zh-CN" altLang="en-US" dirty="0"/>
              </a:p>
            </p:txBody>
          </p:sp>
          <p:sp>
            <p:nvSpPr>
              <p:cNvPr id="25" name="TextBox 24"/>
              <p:cNvSpPr txBox="1"/>
              <p:nvPr/>
            </p:nvSpPr>
            <p:spPr>
              <a:xfrm rot="3819018">
                <a:off x="3251746" y="3910368"/>
                <a:ext cx="646331" cy="369332"/>
              </a:xfrm>
              <a:prstGeom prst="rect">
                <a:avLst/>
              </a:prstGeom>
              <a:noFill/>
            </p:spPr>
            <p:txBody>
              <a:bodyPr wrap="none" rtlCol="0">
                <a:spAutoFit/>
              </a:bodyPr>
              <a:lstStyle/>
              <a:p>
                <a:pPr algn="ctr"/>
                <a:r>
                  <a:rPr kumimoji="1" lang="zh-CN" altLang="en-US" dirty="0" smtClean="0"/>
                  <a:t>理学</a:t>
                </a:r>
                <a:endParaRPr kumimoji="1" lang="zh-CN" altLang="en-US" dirty="0"/>
              </a:p>
            </p:txBody>
          </p:sp>
          <p:sp>
            <p:nvSpPr>
              <p:cNvPr id="26" name="TextBox 25"/>
              <p:cNvSpPr txBox="1"/>
              <p:nvPr/>
            </p:nvSpPr>
            <p:spPr>
              <a:xfrm rot="2473105">
                <a:off x="4674467" y="2951480"/>
                <a:ext cx="646331" cy="369332"/>
              </a:xfrm>
              <a:prstGeom prst="rect">
                <a:avLst/>
              </a:prstGeom>
              <a:noFill/>
            </p:spPr>
            <p:txBody>
              <a:bodyPr wrap="none" rtlCol="0">
                <a:spAutoFit/>
              </a:bodyPr>
              <a:lstStyle/>
              <a:p>
                <a:pPr algn="ctr"/>
                <a:r>
                  <a:rPr kumimoji="1" lang="zh-CN" altLang="en-US" dirty="0" smtClean="0"/>
                  <a:t>政治</a:t>
                </a:r>
                <a:endParaRPr kumimoji="1" lang="zh-CN" altLang="en-US" dirty="0"/>
              </a:p>
            </p:txBody>
          </p:sp>
          <p:sp>
            <p:nvSpPr>
              <p:cNvPr id="27" name="TextBox 26"/>
              <p:cNvSpPr txBox="1"/>
              <p:nvPr/>
            </p:nvSpPr>
            <p:spPr>
              <a:xfrm rot="21320044">
                <a:off x="4241182" y="4439612"/>
                <a:ext cx="646331" cy="369332"/>
              </a:xfrm>
              <a:prstGeom prst="rect">
                <a:avLst/>
              </a:prstGeom>
              <a:noFill/>
            </p:spPr>
            <p:txBody>
              <a:bodyPr wrap="none" rtlCol="0">
                <a:spAutoFit/>
              </a:bodyPr>
              <a:lstStyle/>
              <a:p>
                <a:pPr algn="ctr"/>
                <a:r>
                  <a:rPr kumimoji="1" lang="zh-CN" altLang="en-US" dirty="0" smtClean="0"/>
                  <a:t>经济</a:t>
                </a:r>
                <a:endParaRPr kumimoji="1" lang="zh-CN" altLang="en-US" dirty="0"/>
              </a:p>
            </p:txBody>
          </p:sp>
          <p:sp>
            <p:nvSpPr>
              <p:cNvPr id="28" name="TextBox 27"/>
              <p:cNvSpPr txBox="1"/>
              <p:nvPr/>
            </p:nvSpPr>
            <p:spPr>
              <a:xfrm rot="5056007">
                <a:off x="4933818" y="3537812"/>
                <a:ext cx="646331" cy="369332"/>
              </a:xfrm>
              <a:prstGeom prst="rect">
                <a:avLst/>
              </a:prstGeom>
              <a:noFill/>
            </p:spPr>
            <p:txBody>
              <a:bodyPr wrap="none" rtlCol="0">
                <a:spAutoFit/>
              </a:bodyPr>
              <a:lstStyle/>
              <a:p>
                <a:pPr algn="ctr"/>
                <a:r>
                  <a:rPr kumimoji="1" lang="zh-CN" altLang="en-US" dirty="0" smtClean="0"/>
                  <a:t>管理</a:t>
                </a:r>
                <a:endParaRPr kumimoji="1" lang="zh-CN" altLang="en-US" dirty="0"/>
              </a:p>
            </p:txBody>
          </p:sp>
          <p:sp>
            <p:nvSpPr>
              <p:cNvPr id="30" name="TextBox 29"/>
              <p:cNvSpPr txBox="1"/>
              <p:nvPr/>
            </p:nvSpPr>
            <p:spPr>
              <a:xfrm rot="17949223">
                <a:off x="3263132" y="3225225"/>
                <a:ext cx="646331" cy="369332"/>
              </a:xfrm>
              <a:prstGeom prst="rect">
                <a:avLst/>
              </a:prstGeom>
              <a:noFill/>
            </p:spPr>
            <p:txBody>
              <a:bodyPr wrap="none" rtlCol="0">
                <a:spAutoFit/>
              </a:bodyPr>
              <a:lstStyle/>
              <a:p>
                <a:pPr algn="ctr"/>
                <a:r>
                  <a:rPr kumimoji="1" lang="zh-CN" altLang="en-US" dirty="0" smtClean="0"/>
                  <a:t>社科</a:t>
                </a:r>
                <a:endParaRPr kumimoji="1" lang="zh-CN" altLang="en-US" dirty="0"/>
              </a:p>
            </p:txBody>
          </p:sp>
        </p:grpSp>
        <p:pic>
          <p:nvPicPr>
            <p:cNvPr id="1026" name="Picture 2" descr="D:\My Pictures\清华有关\清华Logo\Tsinghua 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9533" y="3097945"/>
              <a:ext cx="1299020" cy="1295183"/>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G:\青年教师跨学科工作坊\图片素材\査建中.jpg"/>
          <p:cNvPicPr>
            <a:picLocks noChangeAspect="1" noChangeArrowheads="1"/>
          </p:cNvPicPr>
          <p:nvPr/>
        </p:nvPicPr>
        <p:blipFill rotWithShape="1">
          <a:blip r:embed="rId11">
            <a:extLst>
              <a:ext uri="{28A0092B-C50C-407E-A947-70E740481C1C}">
                <a14:useLocalDpi xmlns:a14="http://schemas.microsoft.com/office/drawing/2010/main" val="0"/>
              </a:ext>
            </a:extLst>
          </a:blip>
          <a:srcRect t="-390"/>
          <a:stretch/>
        </p:blipFill>
        <p:spPr bwMode="auto">
          <a:xfrm>
            <a:off x="5483638" y="1170811"/>
            <a:ext cx="1080000" cy="1080000"/>
          </a:xfrm>
          <a:prstGeom prst="ellipse">
            <a:avLst/>
          </a:prstGeom>
          <a:ln w="254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 name="Picture 3" descr="G:\青年教师跨学科工作坊\图片素材\词汇卡\正面logo\wolfram-alpha.jpeg"/>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4239400" y="5155412"/>
            <a:ext cx="1413323" cy="5750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rotWithShape="1">
          <a:blip r:embed="rId13"/>
          <a:srcRect l="23617" t="1" r="30386" b="16630"/>
          <a:stretch/>
        </p:blipFill>
        <p:spPr>
          <a:xfrm>
            <a:off x="1553547" y="3529584"/>
            <a:ext cx="1080000" cy="1080000"/>
          </a:xfrm>
          <a:prstGeom prst="ellipse">
            <a:avLst/>
          </a:prstGeom>
          <a:ln w="254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0549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自由讨论</a:t>
            </a:r>
            <a:endParaRPr lang="en-GB" dirty="0"/>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9714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青年教师跨学科工作坊\图片素材\Wolfram Alpha sample cases\Wolfram Alpha Frontpage.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ight Arrow 5"/>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9159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青年教师跨学科工作坊\图片素材\Wolfram Alpha sample cases\W Alpha examples.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4440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准备工作</a:t>
            </a:r>
            <a:endParaRPr kumimoji="1" lang="zh-CN" altLang="en-US" dirty="0"/>
          </a:p>
        </p:txBody>
      </p:sp>
      <p:sp>
        <p:nvSpPr>
          <p:cNvPr id="3" name="Content Placeholder 2"/>
          <p:cNvSpPr>
            <a:spLocks noGrp="1"/>
          </p:cNvSpPr>
          <p:nvPr>
            <p:ph idx="1"/>
          </p:nvPr>
        </p:nvSpPr>
        <p:spPr/>
        <p:txBody>
          <a:bodyPr>
            <a:normAutofit/>
          </a:bodyPr>
          <a:lstStyle/>
          <a:p>
            <a:r>
              <a:rPr kumimoji="1" lang="zh-CN" altLang="en-US" dirty="0" smtClean="0"/>
              <a:t>随机分组</a:t>
            </a:r>
            <a:endParaRPr kumimoji="1" lang="en-US" altLang="zh-CN" dirty="0" smtClean="0"/>
          </a:p>
          <a:p>
            <a:pPr lvl="1"/>
            <a:r>
              <a:rPr kumimoji="1" lang="zh-CN" altLang="en-US" dirty="0" smtClean="0"/>
              <a:t>每人抽取一张扑克牌</a:t>
            </a:r>
            <a:endParaRPr kumimoji="1" lang="en-US" altLang="zh-CN" dirty="0" smtClean="0"/>
          </a:p>
          <a:p>
            <a:pPr lvl="1"/>
            <a:r>
              <a:rPr kumimoji="1" lang="zh-CN" altLang="en-US" dirty="0" smtClean="0"/>
              <a:t>根据花色分为四组</a:t>
            </a:r>
            <a:endParaRPr kumimoji="1" lang="en-US" altLang="zh-CN" dirty="0" smtClean="0"/>
          </a:p>
          <a:p>
            <a:pPr marL="57150" indent="0" algn="ctr">
              <a:buNone/>
            </a:pPr>
            <a:r>
              <a:rPr kumimoji="1" lang="en-US" altLang="zh-CN" dirty="0" smtClean="0"/>
              <a:t>♠	</a:t>
            </a:r>
            <a:r>
              <a:rPr kumimoji="1" lang="zh-CN" altLang="en-US" dirty="0" smtClean="0"/>
              <a:t>黑桃</a:t>
            </a:r>
            <a:endParaRPr kumimoji="1" lang="en-US" altLang="zh-CN" dirty="0" smtClean="0"/>
          </a:p>
          <a:p>
            <a:pPr marL="57150" indent="0" algn="ctr">
              <a:buNone/>
            </a:pPr>
            <a:r>
              <a:rPr kumimoji="1" lang="en-US" altLang="zh-CN" dirty="0" smtClean="0"/>
              <a:t>♥	</a:t>
            </a:r>
            <a:r>
              <a:rPr kumimoji="1" lang="zh-CN" altLang="en-US" dirty="0" smtClean="0"/>
              <a:t>红桃</a:t>
            </a:r>
            <a:endParaRPr kumimoji="1" lang="en-US" altLang="zh-CN" dirty="0" smtClean="0"/>
          </a:p>
          <a:p>
            <a:pPr marL="57150" indent="0" algn="ctr">
              <a:buNone/>
            </a:pPr>
            <a:r>
              <a:rPr kumimoji="1" lang="en-US" altLang="zh-CN" dirty="0" smtClean="0"/>
              <a:t>♣	</a:t>
            </a:r>
            <a:r>
              <a:rPr kumimoji="1" lang="zh-CN" altLang="en-US" dirty="0" smtClean="0"/>
              <a:t>梅花</a:t>
            </a:r>
            <a:endParaRPr kumimoji="1" lang="en-US" altLang="zh-CN" dirty="0" smtClean="0"/>
          </a:p>
          <a:p>
            <a:pPr marL="57150" indent="0" algn="ctr">
              <a:buNone/>
            </a:pPr>
            <a:r>
              <a:rPr kumimoji="1" lang="en-US" altLang="zh-CN" dirty="0" smtClean="0"/>
              <a:t>♦	</a:t>
            </a:r>
            <a:r>
              <a:rPr kumimoji="1" lang="zh-CN" altLang="en-US" dirty="0" smtClean="0"/>
              <a:t>方块</a:t>
            </a:r>
            <a:endParaRPr kumimoji="1" lang="en-US" altLang="zh-CN" dirty="0" smtClean="0"/>
          </a:p>
        </p:txBody>
      </p:sp>
    </p:spTree>
    <p:extLst>
      <p:ext uri="{BB962C8B-B14F-4D97-AF65-F5344CB8AC3E}">
        <p14:creationId xmlns:p14="http://schemas.microsoft.com/office/powerpoint/2010/main" val="2337326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青年教师跨学科工作坊\图片素材\Wolfram Alpha sample cases\W Alpha basic search.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青年教师跨学科工作坊\图片素材\Wolfram Alpha sample cases\Google basic search.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9550" y="3428999"/>
            <a:ext cx="3181350" cy="3073218"/>
          </a:xfrm>
          <a:prstGeom prst="rect">
            <a:avLst/>
          </a:prstGeom>
          <a:noFill/>
          <a:ln w="28575">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4" name="Right Arrow 3">
            <a:hlinkClick r:id="rId4"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ight Arrow 4"/>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7987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青年教师跨学科工作坊\图片素材\Wolfram Alpha sample cases\Screen Shot 2012-09-10 at 8.53.54 PM.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11733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青年教师跨学科工作坊\图片素材\Wolfram Alpha sample cases\W Alpha - Computational knowledge engine.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ight Arrow 4"/>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407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青年教师跨学科工作坊\图片素材\Wolfram Alpha sample cases\W Alpha codes 3.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6669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64" t="5202" r="11444" b="4520"/>
          <a:stretch/>
        </p:blipFill>
        <p:spPr bwMode="auto">
          <a:xfrm>
            <a:off x="82088" y="391100"/>
            <a:ext cx="8979826" cy="607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3295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青年教师跨学科工作坊\图片素材\edX\edX video lectures 2.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744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G:\青年教师跨学科工作坊\图片素材\edX\edX quiz with calculator 2.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2333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G:\青年教师跨学科工作坊\图片素材\edX\edX lab test with interactive panel 2.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7438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G:\青年教师跨学科工作坊\图片素材\Kickstarter screenshots\Kickstarter 2.png"/>
          <p:cNvPicPr>
            <a:picLocks noChangeAspect="1" noChangeArrowheads="1"/>
          </p:cNvPicPr>
          <p:nvPr/>
        </p:nvPicPr>
        <p:blipFill rotWithShape="1">
          <a:blip r:embed="rId2">
            <a:extLst>
              <a:ext uri="{28A0092B-C50C-407E-A947-70E740481C1C}">
                <a14:useLocalDpi xmlns:a14="http://schemas.microsoft.com/office/drawing/2010/main" val="0"/>
              </a:ext>
            </a:extLst>
          </a:blip>
          <a:srcRect l="17740" t="6988" r="15895" b="4526"/>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9423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G:\青年教师跨学科工作坊\图片素材\Kickstarter screenshots\Kickstarter 3.png"/>
          <p:cNvPicPr>
            <a:picLocks noChangeAspect="1" noChangeArrowheads="1"/>
          </p:cNvPicPr>
          <p:nvPr/>
        </p:nvPicPr>
        <p:blipFill rotWithShape="1">
          <a:blip r:embed="rId2">
            <a:extLst>
              <a:ext uri="{28A0092B-C50C-407E-A947-70E740481C1C}">
                <a14:useLocalDpi xmlns:a14="http://schemas.microsoft.com/office/drawing/2010/main" val="0"/>
              </a:ext>
            </a:extLst>
          </a:blip>
          <a:srcRect l="18056" t="7408" r="15895" b="45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ight Arrow 5"/>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4010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G:\青年教师跨学科工作坊\OER MA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708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G:\青年教师跨学科工作坊\图片素材\Coursera\1 Coursera homepage.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1251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G:\青年教师跨学科工作坊\图片素材\Coursera\Coursera interactive video lecture 1.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6031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G:\青年教师跨学科工作坊\图片素材\Coursera\Coursera interactive video lecture 2.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1654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G:\青年教师跨学科工作坊\图片素材\Coursera\Coursera meetup.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0538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青年教师跨学科工作坊\图片素材\词汇卡\Project TU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hlinkClick r:id="rId3" action="ppaction://hlinksldjump"/>
          </p:cNvPr>
          <p:cNvSpPr/>
          <p:nvPr/>
        </p:nvSpPr>
        <p:spPr>
          <a:xfrm flipH="1">
            <a:off x="517792"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p:cNvSpPr/>
          <p:nvPr/>
        </p:nvSpPr>
        <p:spPr>
          <a:xfrm>
            <a:off x="1244903" y="165253"/>
            <a:ext cx="462708" cy="4516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9049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Language </a:t>
            </a:r>
            <a:r>
              <a:rPr lang="en-GB" dirty="0"/>
              <a:t>P</a:t>
            </a:r>
            <a:r>
              <a:rPr lang="en-GB" dirty="0" smtClean="0"/>
              <a:t>rocessing Technology (</a:t>
            </a:r>
            <a:r>
              <a:rPr lang="en-GB" dirty="0" smtClean="0">
                <a:solidFill>
                  <a:schemeClr val="accent2"/>
                </a:solidFill>
              </a:rPr>
              <a:t>LPT</a:t>
            </a:r>
            <a:r>
              <a:rPr lang="en-GB" dirty="0" smtClean="0"/>
              <a:t>)</a:t>
            </a:r>
            <a:endParaRPr lang="en-GB" dirty="0"/>
          </a:p>
        </p:txBody>
      </p:sp>
      <p:pic>
        <p:nvPicPr>
          <p:cNvPr id="8" name="Picture 3">
            <a:hlinkClick r:id="rId2" action="ppaction://hlinkfile"/>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5779" y="1600200"/>
            <a:ext cx="805244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408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228" y="1972809"/>
            <a:ext cx="7075772" cy="3981677"/>
          </a:xfrm>
          <a:prstGeom prst="rect">
            <a:avLst/>
          </a:prstGeom>
          <a:noFill/>
          <a:ln w="9525">
            <a:noFill/>
            <a:miter lim="800000"/>
            <a:headEnd/>
            <a:tailEnd/>
          </a:ln>
          <a:effectLst/>
        </p:spPr>
      </p:pic>
      <p:sp>
        <p:nvSpPr>
          <p:cNvPr id="6" name="TextBox 5"/>
          <p:cNvSpPr txBox="1"/>
          <p:nvPr/>
        </p:nvSpPr>
        <p:spPr>
          <a:xfrm>
            <a:off x="251816" y="3382306"/>
            <a:ext cx="2340428" cy="923330"/>
          </a:xfrm>
          <a:prstGeom prst="rect">
            <a:avLst/>
          </a:prstGeom>
          <a:noFill/>
        </p:spPr>
        <p:txBody>
          <a:bodyPr wrap="square" rtlCol="0">
            <a:spAutoFit/>
          </a:bodyPr>
          <a:lstStyle/>
          <a:p>
            <a:r>
              <a:rPr lang="zh-CN" altLang="en-US" dirty="0" smtClean="0"/>
              <a:t>语言处理技术</a:t>
            </a:r>
            <a:r>
              <a:rPr lang="en-GB" dirty="0" smtClean="0"/>
              <a:t>Language </a:t>
            </a:r>
            <a:r>
              <a:rPr lang="en-GB" dirty="0"/>
              <a:t>Processing Technology (</a:t>
            </a:r>
            <a:r>
              <a:rPr lang="en-GB" dirty="0" err="1">
                <a:solidFill>
                  <a:schemeClr val="accent2"/>
                </a:solidFill>
              </a:rPr>
              <a:t>LPT</a:t>
            </a:r>
            <a:r>
              <a:rPr lang="en-GB" dirty="0"/>
              <a:t>)</a:t>
            </a:r>
          </a:p>
        </p:txBody>
      </p:sp>
      <p:sp>
        <p:nvSpPr>
          <p:cNvPr id="7" name="TextBox 6"/>
          <p:cNvSpPr txBox="1"/>
          <p:nvPr/>
        </p:nvSpPr>
        <p:spPr>
          <a:xfrm>
            <a:off x="1962556" y="2258618"/>
            <a:ext cx="1170214" cy="369332"/>
          </a:xfrm>
          <a:prstGeom prst="rect">
            <a:avLst/>
          </a:prstGeom>
          <a:noFill/>
        </p:spPr>
        <p:txBody>
          <a:bodyPr wrap="square" rtlCol="0">
            <a:spAutoFit/>
          </a:bodyPr>
          <a:lstStyle/>
          <a:p>
            <a:r>
              <a:rPr lang="zh-CN" altLang="en-US" dirty="0">
                <a:latin typeface="微软雅黑" pitchFamily="34" charset="-122"/>
                <a:ea typeface="微软雅黑" pitchFamily="34" charset="-122"/>
              </a:rPr>
              <a:t>社会网络</a:t>
            </a:r>
            <a:endParaRPr lang="en-GB" dirty="0">
              <a:latin typeface="微软雅黑" pitchFamily="34" charset="-122"/>
              <a:ea typeface="微软雅黑" pitchFamily="34" charset="-122"/>
            </a:endParaRPr>
          </a:p>
        </p:txBody>
      </p:sp>
      <p:sp>
        <p:nvSpPr>
          <p:cNvPr id="8" name="TextBox 7"/>
          <p:cNvSpPr txBox="1"/>
          <p:nvPr/>
        </p:nvSpPr>
        <p:spPr>
          <a:xfrm>
            <a:off x="1962556" y="4839482"/>
            <a:ext cx="1262747"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信息网络</a:t>
            </a:r>
            <a:endParaRPr lang="en-GB" dirty="0">
              <a:latin typeface="微软雅黑" pitchFamily="34" charset="-122"/>
              <a:ea typeface="微软雅黑" pitchFamily="34" charset="-122"/>
            </a:endParaRPr>
          </a:p>
        </p:txBody>
      </p:sp>
      <p:sp>
        <p:nvSpPr>
          <p:cNvPr id="2" name="Title 1"/>
          <p:cNvSpPr>
            <a:spLocks noGrp="1"/>
          </p:cNvSpPr>
          <p:nvPr>
            <p:ph type="title"/>
          </p:nvPr>
        </p:nvSpPr>
        <p:spPr/>
        <p:txBody>
          <a:bodyPr>
            <a:normAutofit fontScale="90000"/>
          </a:bodyPr>
          <a:lstStyle/>
          <a:p>
            <a:r>
              <a:rPr lang="en-GB" dirty="0"/>
              <a:t>Language Processing Technology (</a:t>
            </a:r>
            <a:r>
              <a:rPr lang="en-GB" dirty="0" err="1">
                <a:solidFill>
                  <a:schemeClr val="accent2"/>
                </a:solidFill>
              </a:rPr>
              <a:t>LPT</a:t>
            </a:r>
            <a:r>
              <a:rPr lang="en-GB" dirty="0"/>
              <a:t>)</a:t>
            </a:r>
          </a:p>
        </p:txBody>
      </p:sp>
      <p:sp>
        <p:nvSpPr>
          <p:cNvPr id="9" name="TextBox 8"/>
          <p:cNvSpPr txBox="1"/>
          <p:nvPr/>
        </p:nvSpPr>
        <p:spPr>
          <a:xfrm>
            <a:off x="130629" y="5894403"/>
            <a:ext cx="2921044" cy="369332"/>
          </a:xfrm>
          <a:prstGeom prst="rect">
            <a:avLst/>
          </a:prstGeom>
          <a:noFill/>
        </p:spPr>
        <p:txBody>
          <a:bodyPr wrap="square" rtlCol="0">
            <a:spAutoFit/>
          </a:bodyPr>
          <a:lstStyle/>
          <a:p>
            <a:r>
              <a:rPr lang="zh-CN" altLang="en-US" dirty="0" smtClean="0"/>
              <a:t>语言：</a:t>
            </a:r>
            <a:r>
              <a:rPr lang="zh-CN" altLang="en-US" dirty="0" smtClean="0"/>
              <a:t>包括</a:t>
            </a:r>
            <a:r>
              <a:rPr lang="zh-CN" altLang="en-US" dirty="0" smtClean="0"/>
              <a:t>口语，文字等</a:t>
            </a:r>
            <a:endParaRPr lang="en-GB" dirty="0"/>
          </a:p>
        </p:txBody>
      </p:sp>
    </p:spTree>
    <p:extLst>
      <p:ext uri="{BB962C8B-B14F-4D97-AF65-F5344CB8AC3E}">
        <p14:creationId xmlns:p14="http://schemas.microsoft.com/office/powerpoint/2010/main" val="23604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1 Prof Koo Projects\0-Toyhouse\青年教师工作坊\Siri and Wolfram Alp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165" y="843644"/>
            <a:ext cx="3429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06685" y="696685"/>
            <a:ext cx="4762500" cy="1937658"/>
            <a:chOff x="323849" y="304799"/>
            <a:chExt cx="4762500" cy="1937658"/>
          </a:xfrm>
        </p:grpSpPr>
        <p:pic>
          <p:nvPicPr>
            <p:cNvPr id="1027" name="Picture 3" descr="G:\青年教师跨学科工作坊\图片素材\词汇卡\正面logo\wolfram-alpha.jpe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23849" y="304799"/>
              <a:ext cx="4762500" cy="19376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6057" y="1665514"/>
              <a:ext cx="2954655" cy="461665"/>
            </a:xfrm>
            <a:prstGeom prst="rect">
              <a:avLst/>
            </a:prstGeom>
            <a:noFill/>
          </p:spPr>
          <p:txBody>
            <a:bodyPr wrap="none" rtlCol="0">
              <a:spAutoFit/>
            </a:bodyPr>
            <a:lstStyle/>
            <a:p>
              <a:r>
                <a:rPr lang="zh-CN" altLang="en-US" sz="2400" dirty="0" smtClean="0">
                  <a:latin typeface="微软雅黑" pitchFamily="34" charset="-122"/>
                  <a:ea typeface="微软雅黑" pitchFamily="34" charset="-122"/>
                </a:rPr>
                <a:t>“可</a:t>
              </a:r>
              <a:r>
                <a:rPr lang="zh-CN" altLang="en-US" sz="2400" b="1" dirty="0" smtClean="0">
                  <a:solidFill>
                    <a:srgbClr val="FF0000"/>
                  </a:solidFill>
                  <a:latin typeface="微软雅黑" pitchFamily="34" charset="-122"/>
                  <a:ea typeface="微软雅黑" pitchFamily="34" charset="-122"/>
                </a:rPr>
                <a:t>计算</a:t>
              </a:r>
              <a:r>
                <a:rPr lang="zh-CN" altLang="en-US" sz="2400" dirty="0" smtClean="0">
                  <a:latin typeface="微软雅黑" pitchFamily="34" charset="-122"/>
                  <a:ea typeface="微软雅黑" pitchFamily="34" charset="-122"/>
                </a:rPr>
                <a:t>知识引擎”</a:t>
              </a:r>
              <a:endParaRPr lang="en-GB" sz="2400" dirty="0">
                <a:latin typeface="微软雅黑" pitchFamily="34" charset="-122"/>
                <a:ea typeface="微软雅黑" pitchFamily="34" charset="-122"/>
              </a:endParaRPr>
            </a:p>
          </p:txBody>
        </p:sp>
      </p:grpSp>
      <p:pic>
        <p:nvPicPr>
          <p:cNvPr id="1028" name="Picture 4" descr="G:\青年教师跨学科工作坊\图片素材\词汇卡\Wolfram Alpha.png">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21" y="3288928"/>
            <a:ext cx="4796828" cy="26982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743195"/>
            <a:ext cx="1480528" cy="1480528"/>
          </a:xfrm>
          <a:prstGeom prst="rect">
            <a:avLst/>
          </a:prstGeom>
        </p:spPr>
      </p:pic>
    </p:spTree>
    <p:extLst>
      <p:ext uri="{BB962C8B-B14F-4D97-AF65-F5344CB8AC3E}">
        <p14:creationId xmlns:p14="http://schemas.microsoft.com/office/powerpoint/2010/main" val="221044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网络</a:t>
            </a:r>
            <a:r>
              <a:rPr kumimoji="1" lang="zh-CN" altLang="en-US" dirty="0" smtClean="0"/>
              <a:t>学习资源、服务、技术</a:t>
            </a:r>
            <a:endParaRPr kumimoji="1" lang="zh-CN" altLang="en-US" dirty="0"/>
          </a:p>
        </p:txBody>
      </p:sp>
      <p:sp>
        <p:nvSpPr>
          <p:cNvPr id="3" name="Content Placeholder 2"/>
          <p:cNvSpPr>
            <a:spLocks noGrp="1"/>
          </p:cNvSpPr>
          <p:nvPr>
            <p:ph idx="1"/>
          </p:nvPr>
        </p:nvSpPr>
        <p:spPr/>
        <p:txBody>
          <a:bodyPr>
            <a:normAutofit fontScale="77500" lnSpcReduction="20000"/>
          </a:bodyPr>
          <a:lstStyle/>
          <a:p>
            <a:r>
              <a:rPr kumimoji="1" lang="en-US" altLang="zh-CN" dirty="0" smtClean="0">
                <a:solidFill>
                  <a:srgbClr val="FF0000"/>
                </a:solidFill>
                <a:latin typeface="Palatino Linotype"/>
                <a:cs typeface="Palatino Linotype"/>
              </a:rPr>
              <a:t>G</a:t>
            </a:r>
            <a:r>
              <a:rPr kumimoji="1" lang="en-US" altLang="zh-CN" dirty="0" smtClean="0">
                <a:latin typeface="Palatino Linotype"/>
                <a:cs typeface="Palatino Linotype"/>
              </a:rPr>
              <a:t>: Google</a:t>
            </a:r>
          </a:p>
          <a:p>
            <a:r>
              <a:rPr kumimoji="1" lang="en-US" altLang="zh-CN" dirty="0" smtClean="0">
                <a:solidFill>
                  <a:srgbClr val="FF0000"/>
                </a:solidFill>
                <a:latin typeface="Palatino Linotype"/>
                <a:cs typeface="Palatino Linotype"/>
              </a:rPr>
              <a:t>TED</a:t>
            </a:r>
            <a:r>
              <a:rPr kumimoji="1" lang="en-US" altLang="zh-CN" dirty="0" smtClean="0">
                <a:latin typeface="Palatino Linotype"/>
                <a:cs typeface="Palatino Linotype"/>
              </a:rPr>
              <a:t>: Technology Entertainment Design</a:t>
            </a:r>
          </a:p>
          <a:p>
            <a:r>
              <a:rPr kumimoji="1" lang="en-US" altLang="zh-CN" dirty="0" smtClean="0">
                <a:solidFill>
                  <a:srgbClr val="FF0000"/>
                </a:solidFill>
                <a:latin typeface="Palatino Linotype"/>
                <a:cs typeface="Palatino Linotype"/>
              </a:rPr>
              <a:t>WA</a:t>
            </a:r>
            <a:r>
              <a:rPr kumimoji="1" lang="en-US" altLang="zh-CN" dirty="0" smtClean="0">
                <a:latin typeface="Palatino Linotype"/>
                <a:cs typeface="Palatino Linotype"/>
              </a:rPr>
              <a:t>: Wolfram Alpha</a:t>
            </a:r>
          </a:p>
          <a:p>
            <a:r>
              <a:rPr kumimoji="1" lang="en-US" altLang="zh-CN" dirty="0" err="1">
                <a:solidFill>
                  <a:srgbClr val="FF0000"/>
                </a:solidFill>
                <a:latin typeface="Palatino Linotype"/>
                <a:cs typeface="Palatino Linotype"/>
              </a:rPr>
              <a:t>LPT</a:t>
            </a:r>
            <a:r>
              <a:rPr kumimoji="1" lang="en-US" altLang="zh-CN" dirty="0">
                <a:latin typeface="Palatino Linotype"/>
                <a:cs typeface="Palatino Linotype"/>
              </a:rPr>
              <a:t>: Language processing technology</a:t>
            </a:r>
          </a:p>
          <a:p>
            <a:r>
              <a:rPr kumimoji="1" lang="en-US" altLang="zh-CN" dirty="0" smtClean="0">
                <a:latin typeface="+mj-ea"/>
                <a:ea typeface="+mj-ea"/>
                <a:cs typeface="Palatino Linotype"/>
              </a:rPr>
              <a:t>……</a:t>
            </a:r>
          </a:p>
          <a:p>
            <a:r>
              <a:rPr kumimoji="1" lang="en-US" altLang="zh-CN" dirty="0" smtClean="0">
                <a:latin typeface="Palatino Linotype"/>
                <a:cs typeface="Palatino Linotype"/>
                <a:hlinkClick r:id="rId3" action="ppaction://hlinksldjump"/>
              </a:rPr>
              <a:t>KA: Khan Academy</a:t>
            </a:r>
            <a:endParaRPr kumimoji="1" lang="en-US" altLang="zh-CN" dirty="0" smtClean="0">
              <a:latin typeface="Palatino Linotype"/>
              <a:cs typeface="Palatino Linotype"/>
            </a:endParaRPr>
          </a:p>
          <a:p>
            <a:r>
              <a:rPr kumimoji="1" lang="en-US" altLang="zh-CN" dirty="0" smtClean="0">
                <a:latin typeface="Palatino Linotype"/>
                <a:cs typeface="Palatino Linotype"/>
                <a:hlinkClick r:id="rId4" action="ppaction://hlinksldjump"/>
              </a:rPr>
              <a:t>edX</a:t>
            </a:r>
            <a:r>
              <a:rPr kumimoji="1" lang="en-US" altLang="zh-CN" dirty="0" smtClean="0">
                <a:latin typeface="Palatino Linotype"/>
                <a:cs typeface="Palatino Linotype"/>
                <a:hlinkClick r:id="rId4" action="ppaction://hlinksldjump"/>
              </a:rPr>
              <a:t>: </a:t>
            </a:r>
            <a:r>
              <a:rPr kumimoji="1" lang="zh-CN" altLang="en-US" dirty="0" smtClean="0">
                <a:latin typeface="Palatino Linotype"/>
                <a:cs typeface="Palatino Linotype"/>
                <a:hlinkClick r:id="rId4" action="ppaction://hlinksldjump"/>
              </a:rPr>
              <a:t>互动网络课堂</a:t>
            </a:r>
            <a:endParaRPr kumimoji="1" lang="en-US" altLang="zh-CN" dirty="0" smtClean="0">
              <a:latin typeface="Palatino Linotype"/>
              <a:cs typeface="Palatino Linotype"/>
            </a:endParaRPr>
          </a:p>
          <a:p>
            <a:r>
              <a:rPr kumimoji="1" lang="en-US" altLang="zh-CN" dirty="0" smtClean="0">
                <a:latin typeface="Palatino Linotype"/>
                <a:cs typeface="Palatino Linotype"/>
              </a:rPr>
              <a:t>V: Video</a:t>
            </a:r>
            <a:r>
              <a:rPr kumimoji="1" lang="zh-CN" altLang="en-US" dirty="0" smtClean="0">
                <a:latin typeface="Palatino Linotype"/>
                <a:cs typeface="Palatino Linotype"/>
              </a:rPr>
              <a:t>视频内容</a:t>
            </a:r>
            <a:endParaRPr kumimoji="1" lang="en-US" altLang="zh-CN" dirty="0" smtClean="0">
              <a:latin typeface="Palatino Linotype"/>
              <a:cs typeface="Palatino Linotype"/>
            </a:endParaRPr>
          </a:p>
          <a:p>
            <a:r>
              <a:rPr kumimoji="1" lang="en-US" altLang="zh-CN" dirty="0" smtClean="0">
                <a:latin typeface="Palatino Linotype"/>
                <a:cs typeface="Palatino Linotype"/>
              </a:rPr>
              <a:t>CC</a:t>
            </a:r>
            <a:r>
              <a:rPr kumimoji="1" lang="en-US" altLang="zh-CN" dirty="0" smtClean="0">
                <a:latin typeface="Palatino Linotype"/>
                <a:cs typeface="Palatino Linotype"/>
              </a:rPr>
              <a:t>: Creative Commons</a:t>
            </a:r>
          </a:p>
          <a:p>
            <a:r>
              <a:rPr kumimoji="1" lang="en-US" altLang="zh-CN" dirty="0" smtClean="0">
                <a:latin typeface="Palatino Linotype"/>
                <a:cs typeface="Palatino Linotype"/>
              </a:rPr>
              <a:t>P2PU: Peer to Peer University</a:t>
            </a:r>
          </a:p>
          <a:p>
            <a:r>
              <a:rPr kumimoji="1" lang="en-US" altLang="zh-CN" dirty="0" smtClean="0">
                <a:latin typeface="+mj-ea"/>
                <a:ea typeface="+mj-ea"/>
                <a:cs typeface="Palatino Linotype"/>
              </a:rPr>
              <a:t>……</a:t>
            </a:r>
            <a:endParaRPr kumimoji="1" lang="en-US" altLang="zh-CN" dirty="0" smtClean="0">
              <a:latin typeface="+mj-ea"/>
              <a:ea typeface="+mj-ea"/>
              <a:cs typeface="Palatino Linotype"/>
            </a:endParaRPr>
          </a:p>
          <a:p>
            <a:endParaRPr kumimoji="1" lang="zh-CN" altLang="en-US" dirty="0">
              <a:latin typeface="Palatino Linotype"/>
              <a:cs typeface="Palatino Linotype"/>
            </a:endParaRPr>
          </a:p>
        </p:txBody>
      </p:sp>
      <p:pic>
        <p:nvPicPr>
          <p:cNvPr id="5" name="Picture 2">
            <a:hlinkClick r:id="rId5" action="ppaction://hlinkfile"/>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152" t="15815" r="29152" b="39046"/>
          <a:stretch/>
        </p:blipFill>
        <p:spPr bwMode="auto">
          <a:xfrm>
            <a:off x="3933019" y="3224051"/>
            <a:ext cx="1064136"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a:hlinkClick r:id="rId7" action="ppaction://hlinkfile"/>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941" t="9180" r="61428" b="39050"/>
          <a:stretch/>
        </p:blipFill>
        <p:spPr bwMode="auto">
          <a:xfrm>
            <a:off x="5166523" y="3224051"/>
            <a:ext cx="748375"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5451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zh-CN" altLang="en-US" dirty="0" smtClean="0"/>
              <a:t>在清华如何利用网络学习资源</a:t>
            </a:r>
            <a:r>
              <a:rPr kumimoji="1" lang="en-US" altLang="zh-CN" dirty="0" smtClean="0"/>
              <a:t/>
            </a:r>
            <a:br>
              <a:rPr kumimoji="1" lang="en-US" altLang="zh-CN" dirty="0" smtClean="0"/>
            </a:br>
            <a:r>
              <a:rPr kumimoji="1" lang="en-US" altLang="zh-CN" dirty="0"/>
              <a:t>	</a:t>
            </a:r>
            <a:r>
              <a:rPr kumimoji="1" lang="en-US" altLang="zh-CN" dirty="0" smtClean="0"/>
              <a:t>										</a:t>
            </a:r>
            <a:r>
              <a:rPr kumimoji="1" lang="en-US" altLang="zh-CN" dirty="0" smtClean="0"/>
              <a:t>——15 min</a:t>
            </a:r>
            <a:endParaRPr kumimoji="1" lang="zh-CN" altLang="en-US" dirty="0"/>
          </a:p>
        </p:txBody>
      </p:sp>
      <p:sp>
        <p:nvSpPr>
          <p:cNvPr id="5" name="Text Placeholder 4"/>
          <p:cNvSpPr>
            <a:spLocks noGrp="1"/>
          </p:cNvSpPr>
          <p:nvPr>
            <p:ph type="body" idx="1"/>
          </p:nvPr>
        </p:nvSpPr>
        <p:spPr/>
        <p:txBody>
          <a:bodyPr/>
          <a:lstStyle/>
          <a:p>
            <a:r>
              <a:rPr kumimoji="1" lang="zh-CN" altLang="en-US" dirty="0" smtClean="0"/>
              <a:t>“</a:t>
            </a:r>
            <a:r>
              <a:rPr kumimoji="1" lang="en-US" altLang="zh-CN" dirty="0" smtClean="0">
                <a:solidFill>
                  <a:schemeClr val="tx2">
                    <a:lumMod val="60000"/>
                    <a:lumOff val="40000"/>
                  </a:schemeClr>
                </a:solidFill>
              </a:rPr>
              <a:t>WA</a:t>
            </a:r>
            <a:r>
              <a:rPr kumimoji="1" lang="zh-CN" altLang="en-US" dirty="0" smtClean="0">
                <a:solidFill>
                  <a:schemeClr val="tx2">
                    <a:lumMod val="60000"/>
                    <a:lumOff val="40000"/>
                  </a:schemeClr>
                </a:solidFill>
              </a:rPr>
              <a:t>（</a:t>
            </a:r>
            <a:r>
              <a:rPr kumimoji="1" lang="en-US" altLang="zh-CN" dirty="0" smtClean="0">
                <a:solidFill>
                  <a:schemeClr val="tx2">
                    <a:lumMod val="60000"/>
                    <a:lumOff val="40000"/>
                  </a:schemeClr>
                </a:solidFill>
              </a:rPr>
              <a:t>Wolfram Alpha</a:t>
            </a:r>
            <a:r>
              <a:rPr kumimoji="1" lang="zh-CN" altLang="en-US" dirty="0" smtClean="0">
                <a:solidFill>
                  <a:schemeClr val="tx2">
                    <a:lumMod val="60000"/>
                    <a:lumOff val="40000"/>
                  </a:schemeClr>
                </a:solidFill>
              </a:rPr>
              <a:t>）</a:t>
            </a:r>
            <a:r>
              <a:rPr kumimoji="1" lang="zh-CN" altLang="en-US" dirty="0" smtClean="0"/>
              <a:t>可以用在</a:t>
            </a:r>
            <a:r>
              <a:rPr kumimoji="1" lang="zh-CN" altLang="en-US" dirty="0" smtClean="0">
                <a:solidFill>
                  <a:srgbClr val="FF0000"/>
                </a:solidFill>
              </a:rPr>
              <a:t>科研</a:t>
            </a:r>
            <a:r>
              <a:rPr kumimoji="1" lang="zh-CN" altLang="en-US" dirty="0" smtClean="0"/>
              <a:t>中，我可以利用它查找交通事故</a:t>
            </a:r>
            <a:r>
              <a:rPr kumimoji="1" lang="zh-CN" altLang="en-US" dirty="0" smtClean="0">
                <a:solidFill>
                  <a:schemeClr val="accent2">
                    <a:lumMod val="60000"/>
                    <a:lumOff val="40000"/>
                  </a:schemeClr>
                </a:solidFill>
              </a:rPr>
              <a:t>数据并进行在线计算分析</a:t>
            </a:r>
            <a:r>
              <a:rPr kumimoji="1" lang="zh-CN" altLang="en-US" dirty="0" smtClean="0"/>
              <a:t>。</a:t>
            </a:r>
            <a:r>
              <a:rPr kumimoji="1" lang="zh-CN" altLang="en-US" dirty="0" smtClean="0"/>
              <a:t>”</a:t>
            </a:r>
            <a:endParaRPr kumimoji="1" lang="en-US" altLang="zh-CN" dirty="0" smtClean="0"/>
          </a:p>
          <a:p>
            <a:r>
              <a:rPr kumimoji="1" lang="zh-CN" altLang="en-US" dirty="0" smtClean="0"/>
              <a:t>“</a:t>
            </a:r>
            <a:r>
              <a:rPr kumimoji="1" lang="en-US" altLang="zh-CN" dirty="0" smtClean="0"/>
              <a:t>TED</a:t>
            </a:r>
            <a:r>
              <a:rPr kumimoji="1" lang="zh-CN" altLang="en-US" dirty="0" smtClean="0"/>
              <a:t>可以用在各学科课堂上，展示相关领域全球最新研究成果”</a:t>
            </a:r>
            <a:endParaRPr kumimoji="1" lang="en-US" altLang="zh-CN" dirty="0" smtClean="0"/>
          </a:p>
        </p:txBody>
      </p:sp>
    </p:spTree>
    <p:extLst>
      <p:ext uri="{BB962C8B-B14F-4D97-AF65-F5344CB8AC3E}">
        <p14:creationId xmlns:p14="http://schemas.microsoft.com/office/powerpoint/2010/main" val="4134012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回到清华求真知</a:t>
            </a:r>
            <a:endParaRPr lang="en-GB" dirty="0"/>
          </a:p>
        </p:txBody>
      </p:sp>
      <p:sp>
        <p:nvSpPr>
          <p:cNvPr id="3" name="Content Placeholder 2"/>
          <p:cNvSpPr>
            <a:spLocks noGrp="1"/>
          </p:cNvSpPr>
          <p:nvPr>
            <p:ph idx="1"/>
          </p:nvPr>
        </p:nvSpPr>
        <p:spPr/>
        <p:txBody>
          <a:bodyPr/>
          <a:lstStyle/>
          <a:p>
            <a:r>
              <a:rPr lang="zh-CN" altLang="en-US" dirty="0" smtClean="0"/>
              <a:t>学习管理系统（</a:t>
            </a:r>
            <a:r>
              <a:rPr lang="en-US" altLang="zh-CN" dirty="0" err="1" smtClean="0"/>
              <a:t>LMS</a:t>
            </a:r>
            <a:r>
              <a:rPr lang="zh-CN" altLang="en-US" dirty="0" smtClean="0"/>
              <a:t>）</a:t>
            </a:r>
            <a:endParaRPr lang="en-US" dirty="0" smtClean="0"/>
          </a:p>
          <a:p>
            <a:pPr lvl="1"/>
            <a:r>
              <a:rPr lang="zh-CN" altLang="en-US" dirty="0" smtClean="0"/>
              <a:t>网络学堂</a:t>
            </a:r>
            <a:endParaRPr lang="en-US" altLang="zh-CN" dirty="0" smtClean="0"/>
          </a:p>
        </p:txBody>
      </p:sp>
      <p:pic>
        <p:nvPicPr>
          <p:cNvPr id="4" name="Picture 3" descr="网络学堂 - CoolNov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0143" y="2581532"/>
            <a:ext cx="5148942" cy="3385808"/>
          </a:xfrm>
          <a:prstGeom prst="rect">
            <a:avLst/>
          </a:prstGeom>
          <a:ln w="19050">
            <a:solidFill>
              <a:schemeClr val="accent4"/>
            </a:solidFill>
          </a:ln>
        </p:spPr>
      </p:pic>
    </p:spTree>
    <p:extLst>
      <p:ext uri="{BB962C8B-B14F-4D97-AF65-F5344CB8AC3E}">
        <p14:creationId xmlns:p14="http://schemas.microsoft.com/office/powerpoint/2010/main" val="42201878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1307</TotalTime>
  <Words>474</Words>
  <Application>Microsoft Office PowerPoint</Application>
  <PresentationFormat>On-screen Show (4:3)</PresentationFormat>
  <Paragraphs>95</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（跨学科青年教师研讨会）</vt:lpstr>
      <vt:lpstr>准备工作</vt:lpstr>
      <vt:lpstr>PowerPoint Presentation</vt:lpstr>
      <vt:lpstr>Language Processing Technology (LPT)</vt:lpstr>
      <vt:lpstr>Language Processing Technology (LPT)</vt:lpstr>
      <vt:lpstr>PowerPoint Presentation</vt:lpstr>
      <vt:lpstr>网络学习资源、服务、技术</vt:lpstr>
      <vt:lpstr>在清华如何利用网络学习资源            ——15 min</vt:lpstr>
      <vt:lpstr>回到清华求真知</vt:lpstr>
      <vt:lpstr>走出校园觅资源</vt:lpstr>
      <vt:lpstr>知识共享协议</vt:lpstr>
      <vt:lpstr>清华需要什么网络学习服务与技术            ——15 min</vt:lpstr>
      <vt:lpstr>虚拟到实体的网络</vt:lpstr>
      <vt:lpstr>虚拟到实体的网络</vt:lpstr>
      <vt:lpstr>PowerPoint Presentation</vt:lpstr>
      <vt:lpstr>清华目前有什么</vt:lpstr>
      <vt:lpstr>自由讨论</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toyhouse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（跨学科青年教师研讨会）</dc:title>
  <dc:creator>Elyn Chen</dc:creator>
  <cp:lastModifiedBy>user</cp:lastModifiedBy>
  <cp:revision>88</cp:revision>
  <dcterms:created xsi:type="dcterms:W3CDTF">2012-09-10T08:46:36Z</dcterms:created>
  <dcterms:modified xsi:type="dcterms:W3CDTF">2012-09-11T09:31:12Z</dcterms:modified>
</cp:coreProperties>
</file>